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Default Extension="xlsx" ContentType="application/vnd.openxmlformats-officedocument.spreadsheetml.sheet"/>
  <Override PartName="/ppt/charts/chart3.xml" ContentType="application/vnd.openxmlformats-officedocument.drawingml.chart+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rawings/drawing1.xml" ContentType="application/vnd.openxmlformats-officedocument.drawingml.chartshapes+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Lst>
  <p:notesMasterIdLst>
    <p:notesMasterId r:id="rId18"/>
  </p:notesMasterIdLst>
  <p:handoutMasterIdLst>
    <p:handoutMasterId r:id="rId19"/>
  </p:handoutMasterIdLst>
  <p:sldIdLst>
    <p:sldId id="409" r:id="rId2"/>
    <p:sldId id="414" r:id="rId3"/>
    <p:sldId id="415" r:id="rId4"/>
    <p:sldId id="507" r:id="rId5"/>
    <p:sldId id="508" r:id="rId6"/>
    <p:sldId id="511" r:id="rId7"/>
    <p:sldId id="482" r:id="rId8"/>
    <p:sldId id="498" r:id="rId9"/>
    <p:sldId id="512" r:id="rId10"/>
    <p:sldId id="483" r:id="rId11"/>
    <p:sldId id="516" r:id="rId12"/>
    <p:sldId id="517" r:id="rId13"/>
    <p:sldId id="515" r:id="rId14"/>
    <p:sldId id="492" r:id="rId15"/>
    <p:sldId id="493" r:id="rId16"/>
    <p:sldId id="311" r:id="rId17"/>
  </p:sldIdLst>
  <p:sldSz cx="9144000" cy="6858000" type="screen4x3"/>
  <p:notesSz cx="7010400" cy="93726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FF0000"/>
    <a:srgbClr val="0066CC"/>
    <a:srgbClr val="33CC33"/>
    <a:srgbClr val="FFFF00"/>
    <a:srgbClr val="0000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41" autoAdjust="0"/>
    <p:restoredTop sz="87458" autoAdjust="0"/>
  </p:normalViewPr>
  <p:slideViewPr>
    <p:cSldViewPr snapToGrid="0">
      <p:cViewPr>
        <p:scale>
          <a:sx n="75" d="100"/>
          <a:sy n="75" d="100"/>
        </p:scale>
        <p:origin x="-72" y="138"/>
      </p:cViewPr>
      <p:guideLst>
        <p:guide orient="horz" pos="4175"/>
        <p:guide orient="horz" pos="518"/>
        <p:guide orient="horz" pos="3837"/>
        <p:guide orient="horz" pos="3260"/>
        <p:guide pos="269"/>
        <p:guide pos="4312"/>
      </p:guideLst>
    </p:cSldViewPr>
  </p:slideViewPr>
  <p:notesTextViewPr>
    <p:cViewPr>
      <p:scale>
        <a:sx n="100" d="100"/>
        <a:sy n="100" d="100"/>
      </p:scale>
      <p:origin x="0" y="0"/>
    </p:cViewPr>
  </p:notesTextViewPr>
  <p:sorterViewPr>
    <p:cViewPr>
      <p:scale>
        <a:sx n="66" d="100"/>
        <a:sy n="66" d="100"/>
      </p:scale>
      <p:origin x="0" y="2202"/>
    </p:cViewPr>
  </p:sorterViewPr>
  <p:notesViewPr>
    <p:cSldViewPr snapToGrid="0">
      <p:cViewPr>
        <p:scale>
          <a:sx n="75" d="100"/>
          <a:sy n="75" d="100"/>
        </p:scale>
        <p:origin x="-1284" y="552"/>
      </p:cViewPr>
      <p:guideLst>
        <p:guide orient="horz" pos="2952"/>
        <p:guide pos="2208"/>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Office_Excel_Worksheet2.xlsx"/></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Users\user1\Desktop\PPT%20Charts.xls" TargetMode="External"/></Relationships>
</file>

<file path=ppt/charts/chart1.xml><?xml version="1.0" encoding="utf-8"?>
<c:chartSpace xmlns:c="http://schemas.openxmlformats.org/drawingml/2006/chart" xmlns:a="http://schemas.openxmlformats.org/drawingml/2006/main" xmlns:r="http://schemas.openxmlformats.org/officeDocument/2006/relationships">
  <c:lang val="en-US"/>
  <c:chart>
    <c:title>
      <c:tx>
        <c:rich>
          <a:bodyPr/>
          <a:lstStyle/>
          <a:p>
            <a:pPr>
              <a:defRPr sz="1309" b="1" i="0" u="none" strike="noStrike" baseline="0">
                <a:solidFill>
                  <a:srgbClr val="000000"/>
                </a:solidFill>
                <a:latin typeface="Arial"/>
                <a:ea typeface="Arial"/>
                <a:cs typeface="Arial"/>
              </a:defRPr>
            </a:pPr>
            <a:r>
              <a:rPr lang="en-US"/>
              <a:t>2008 Electric Capacity by Fuel</a:t>
            </a:r>
          </a:p>
        </c:rich>
      </c:tx>
      <c:layout>
        <c:manualLayout>
          <c:xMode val="edge"/>
          <c:yMode val="edge"/>
          <c:x val="7.5356415478615102E-2"/>
          <c:y val="4.0345821325648436E-2"/>
        </c:manualLayout>
      </c:layout>
      <c:spPr>
        <a:noFill/>
        <a:ln w="26600">
          <a:noFill/>
        </a:ln>
      </c:spPr>
    </c:title>
    <c:plotArea>
      <c:layout>
        <c:manualLayout>
          <c:layoutTarget val="inner"/>
          <c:xMode val="edge"/>
          <c:yMode val="edge"/>
          <c:x val="2.4439918533604905E-2"/>
          <c:y val="0.17002881844380405"/>
          <c:w val="0.58655804480651708"/>
          <c:h val="0.8299711815561962"/>
        </c:manualLayout>
      </c:layout>
      <c:pieChart>
        <c:varyColors val="1"/>
        <c:ser>
          <c:idx val="0"/>
          <c:order val="0"/>
          <c:tx>
            <c:strRef>
              <c:f>Sheet1!$A$2</c:f>
              <c:strCache>
                <c:ptCount val="1"/>
                <c:pt idx="0">
                  <c:v>East</c:v>
                </c:pt>
              </c:strCache>
            </c:strRef>
          </c:tx>
          <c:spPr>
            <a:solidFill>
              <a:schemeClr val="accent1"/>
            </a:solidFill>
            <a:ln w="13300">
              <a:solidFill>
                <a:schemeClr val="tx1"/>
              </a:solidFill>
              <a:prstDash val="solid"/>
            </a:ln>
          </c:spPr>
          <c:dPt>
            <c:idx val="0"/>
            <c:spPr>
              <a:solidFill>
                <a:srgbClr val="008000"/>
              </a:solidFill>
              <a:ln w="13300">
                <a:solidFill>
                  <a:schemeClr val="tx1"/>
                </a:solidFill>
                <a:prstDash val="solid"/>
              </a:ln>
            </c:spPr>
          </c:dPt>
          <c:dPt>
            <c:idx val="1"/>
            <c:spPr>
              <a:solidFill>
                <a:schemeClr val="folHlink"/>
              </a:solidFill>
              <a:ln w="13300">
                <a:solidFill>
                  <a:schemeClr val="tx1"/>
                </a:solidFill>
                <a:prstDash val="solid"/>
              </a:ln>
            </c:spPr>
          </c:dPt>
          <c:dPt>
            <c:idx val="2"/>
            <c:spPr>
              <a:solidFill>
                <a:schemeClr val="hlink"/>
              </a:solidFill>
              <a:ln w="13300">
                <a:solidFill>
                  <a:schemeClr val="tx1"/>
                </a:solidFill>
                <a:prstDash val="solid"/>
              </a:ln>
            </c:spPr>
          </c:dPt>
          <c:dPt>
            <c:idx val="3"/>
            <c:spPr>
              <a:solidFill>
                <a:srgbClr val="FFFF00"/>
              </a:solidFill>
              <a:ln w="13300">
                <a:solidFill>
                  <a:schemeClr val="tx1"/>
                </a:solidFill>
                <a:prstDash val="solid"/>
              </a:ln>
            </c:spPr>
          </c:dPt>
          <c:dPt>
            <c:idx val="4"/>
            <c:spPr>
              <a:solidFill>
                <a:srgbClr val="33CCCC"/>
              </a:solidFill>
              <a:ln w="13300">
                <a:solidFill>
                  <a:schemeClr val="tx1"/>
                </a:solidFill>
                <a:prstDash val="solid"/>
              </a:ln>
            </c:spPr>
          </c:dPt>
          <c:dLbls>
            <c:dLbl>
              <c:idx val="0"/>
              <c:layout>
                <c:manualLayout>
                  <c:x val="-0.13953705228770533"/>
                  <c:y val="0.10732959264661611"/>
                </c:manualLayout>
              </c:layout>
              <c:spPr>
                <a:solidFill>
                  <a:srgbClr val="008000"/>
                </a:solidFill>
                <a:ln w="26600">
                  <a:noFill/>
                </a:ln>
              </c:spPr>
              <c:txPr>
                <a:bodyPr/>
                <a:lstStyle/>
                <a:p>
                  <a:pPr>
                    <a:defRPr sz="1152" b="1" i="0" u="none" strike="noStrike" baseline="0">
                      <a:solidFill>
                        <a:srgbClr val="FFFFFF"/>
                      </a:solidFill>
                      <a:latin typeface="Arial"/>
                      <a:ea typeface="Arial"/>
                      <a:cs typeface="Arial"/>
                    </a:defRPr>
                  </a:pPr>
                  <a:endParaRPr lang="en-US"/>
                </a:p>
              </c:txPr>
              <c:dLblPos val="bestFit"/>
              <c:showVal val="1"/>
            </c:dLbl>
            <c:dLbl>
              <c:idx val="1"/>
              <c:layout>
                <c:manualLayout>
                  <c:x val="-8.4121581028727799E-2"/>
                  <c:y val="-0.12395490379603256"/>
                </c:manualLayout>
              </c:layout>
              <c:spPr>
                <a:solidFill>
                  <a:schemeClr val="folHlink"/>
                </a:solidFill>
                <a:ln w="26600">
                  <a:noFill/>
                </a:ln>
              </c:spPr>
              <c:txPr>
                <a:bodyPr/>
                <a:lstStyle/>
                <a:p>
                  <a:pPr>
                    <a:defRPr sz="1152" b="1" i="0" u="none" strike="noStrike" baseline="0">
                      <a:solidFill>
                        <a:srgbClr val="FFFFFF"/>
                      </a:solidFill>
                      <a:latin typeface="Arial"/>
                      <a:ea typeface="Arial"/>
                      <a:cs typeface="Arial"/>
                    </a:defRPr>
                  </a:pPr>
                  <a:endParaRPr lang="en-US"/>
                </a:p>
              </c:txPr>
              <c:dLblPos val="bestFit"/>
              <c:showVal val="1"/>
            </c:dLbl>
            <c:dLbl>
              <c:idx val="2"/>
              <c:layout>
                <c:manualLayout>
                  <c:x val="0.11853101823274075"/>
                  <c:y val="-0.1416070552519566"/>
                </c:manualLayout>
              </c:layout>
              <c:dLblPos val="bestFit"/>
              <c:showVal val="1"/>
            </c:dLbl>
            <c:dLbl>
              <c:idx val="3"/>
              <c:layout>
                <c:manualLayout>
                  <c:x val="9.3686354378818767E-2"/>
                  <c:y val="6.8077641621138635E-2"/>
                </c:manualLayout>
              </c:layout>
              <c:dLblPos val="bestFit"/>
              <c:showVal val="1"/>
            </c:dLbl>
            <c:dLbl>
              <c:idx val="4"/>
              <c:layout>
                <c:manualLayout>
                  <c:x val="8.08775444927015E-2"/>
                  <c:y val="0.12743964066550126"/>
                </c:manualLayout>
              </c:layout>
              <c:dLblPos val="bestFit"/>
              <c:showVal val="1"/>
            </c:dLbl>
            <c:spPr>
              <a:noFill/>
              <a:ln w="26600">
                <a:noFill/>
              </a:ln>
            </c:spPr>
            <c:txPr>
              <a:bodyPr/>
              <a:lstStyle/>
              <a:p>
                <a:pPr>
                  <a:defRPr sz="1152" b="1" i="0" u="none" strike="noStrike" baseline="0">
                    <a:solidFill>
                      <a:srgbClr val="000000"/>
                    </a:solidFill>
                    <a:latin typeface="Arial"/>
                    <a:ea typeface="Arial"/>
                    <a:cs typeface="Arial"/>
                  </a:defRPr>
                </a:pPr>
                <a:endParaRPr lang="en-US"/>
              </a:p>
            </c:txPr>
            <c:showVal val="1"/>
            <c:showLeaderLines val="1"/>
          </c:dLbls>
          <c:cat>
            <c:strRef>
              <c:f>Sheet1!$B$1:$F$1</c:f>
              <c:strCache>
                <c:ptCount val="5"/>
                <c:pt idx="0">
                  <c:v>Coal</c:v>
                </c:pt>
                <c:pt idx="1">
                  <c:v>Nuclear</c:v>
                </c:pt>
                <c:pt idx="2">
                  <c:v>Natural Gas</c:v>
                </c:pt>
                <c:pt idx="3">
                  <c:v>Oil</c:v>
                </c:pt>
                <c:pt idx="4">
                  <c:v>Renewable</c:v>
                </c:pt>
              </c:strCache>
            </c:strRef>
          </c:cat>
          <c:val>
            <c:numRef>
              <c:f>Sheet1!$B$2:$F$2</c:f>
              <c:numCache>
                <c:formatCode>0%</c:formatCode>
                <c:ptCount val="5"/>
                <c:pt idx="0">
                  <c:v>0.31000000000000005</c:v>
                </c:pt>
                <c:pt idx="1">
                  <c:v>0.18000000000000002</c:v>
                </c:pt>
                <c:pt idx="2">
                  <c:v>0.26</c:v>
                </c:pt>
                <c:pt idx="3">
                  <c:v>0.12000000000000001</c:v>
                </c:pt>
                <c:pt idx="4">
                  <c:v>0.13</c:v>
                </c:pt>
              </c:numCache>
            </c:numRef>
          </c:val>
        </c:ser>
        <c:ser>
          <c:idx val="1"/>
          <c:order val="1"/>
          <c:tx>
            <c:strRef>
              <c:f>Sheet1!$A$3</c:f>
              <c:strCache>
                <c:ptCount val="1"/>
              </c:strCache>
            </c:strRef>
          </c:tx>
          <c:spPr>
            <a:solidFill>
              <a:schemeClr val="accent2"/>
            </a:solidFill>
            <a:ln w="13300">
              <a:solidFill>
                <a:schemeClr val="tx1"/>
              </a:solidFill>
              <a:prstDash val="solid"/>
            </a:ln>
          </c:spPr>
          <c:dPt>
            <c:idx val="0"/>
            <c:spPr>
              <a:solidFill>
                <a:schemeClr val="accent1"/>
              </a:solidFill>
              <a:ln w="13300">
                <a:solidFill>
                  <a:schemeClr val="tx1"/>
                </a:solidFill>
                <a:prstDash val="solid"/>
              </a:ln>
            </c:spPr>
          </c:dPt>
          <c:dPt>
            <c:idx val="2"/>
            <c:spPr>
              <a:solidFill>
                <a:schemeClr val="hlink"/>
              </a:solidFill>
              <a:ln w="13300">
                <a:solidFill>
                  <a:schemeClr val="tx1"/>
                </a:solidFill>
                <a:prstDash val="solid"/>
              </a:ln>
            </c:spPr>
          </c:dPt>
          <c:dPt>
            <c:idx val="3"/>
            <c:spPr>
              <a:solidFill>
                <a:schemeClr val="folHlink"/>
              </a:solidFill>
              <a:ln w="13300">
                <a:solidFill>
                  <a:schemeClr val="tx1"/>
                </a:solidFill>
                <a:prstDash val="solid"/>
              </a:ln>
            </c:spPr>
          </c:dPt>
          <c:dPt>
            <c:idx val="4"/>
            <c:spPr>
              <a:solidFill>
                <a:schemeClr val="bg2"/>
              </a:solidFill>
              <a:ln w="13300">
                <a:solidFill>
                  <a:schemeClr val="tx1"/>
                </a:solidFill>
                <a:prstDash val="solid"/>
              </a:ln>
            </c:spPr>
          </c:dPt>
          <c:dLbls>
            <c:spPr>
              <a:noFill/>
              <a:ln w="26600">
                <a:noFill/>
              </a:ln>
            </c:spPr>
            <c:txPr>
              <a:bodyPr/>
              <a:lstStyle/>
              <a:p>
                <a:pPr>
                  <a:defRPr sz="1885" b="1" i="0" u="none" strike="noStrike" baseline="0">
                    <a:solidFill>
                      <a:schemeClr val="tx1"/>
                    </a:solidFill>
                    <a:latin typeface="Arial"/>
                    <a:ea typeface="Arial"/>
                    <a:cs typeface="Arial"/>
                  </a:defRPr>
                </a:pPr>
                <a:endParaRPr lang="en-US"/>
              </a:p>
            </c:txPr>
            <c:showVal val="1"/>
            <c:showLeaderLines val="1"/>
          </c:dLbls>
          <c:cat>
            <c:strRef>
              <c:f>Sheet1!$B$1:$F$1</c:f>
              <c:strCache>
                <c:ptCount val="5"/>
                <c:pt idx="0">
                  <c:v>Coal</c:v>
                </c:pt>
                <c:pt idx="1">
                  <c:v>Nuclear</c:v>
                </c:pt>
                <c:pt idx="2">
                  <c:v>Natural Gas</c:v>
                </c:pt>
                <c:pt idx="3">
                  <c:v>Oil</c:v>
                </c:pt>
                <c:pt idx="4">
                  <c:v>Renewable</c:v>
                </c:pt>
              </c:strCache>
            </c:strRef>
          </c:cat>
          <c:val>
            <c:numRef>
              <c:f>Sheet1!$B$3:$F$3</c:f>
              <c:numCache>
                <c:formatCode>General</c:formatCode>
                <c:ptCount val="5"/>
              </c:numCache>
            </c:numRef>
          </c:val>
        </c:ser>
        <c:ser>
          <c:idx val="2"/>
          <c:order val="2"/>
          <c:tx>
            <c:strRef>
              <c:f>Sheet1!$A$4</c:f>
              <c:strCache>
                <c:ptCount val="1"/>
              </c:strCache>
            </c:strRef>
          </c:tx>
          <c:spPr>
            <a:solidFill>
              <a:schemeClr val="hlink"/>
            </a:solidFill>
            <a:ln w="13300">
              <a:solidFill>
                <a:schemeClr val="tx1"/>
              </a:solidFill>
              <a:prstDash val="solid"/>
            </a:ln>
          </c:spPr>
          <c:dPt>
            <c:idx val="0"/>
            <c:spPr>
              <a:solidFill>
                <a:schemeClr val="accent1"/>
              </a:solidFill>
              <a:ln w="13300">
                <a:solidFill>
                  <a:schemeClr val="tx1"/>
                </a:solidFill>
                <a:prstDash val="solid"/>
              </a:ln>
            </c:spPr>
          </c:dPt>
          <c:dPt>
            <c:idx val="1"/>
            <c:spPr>
              <a:solidFill>
                <a:schemeClr val="accent2"/>
              </a:solidFill>
              <a:ln w="13300">
                <a:solidFill>
                  <a:schemeClr val="tx1"/>
                </a:solidFill>
                <a:prstDash val="solid"/>
              </a:ln>
            </c:spPr>
          </c:dPt>
          <c:dPt>
            <c:idx val="3"/>
            <c:spPr>
              <a:solidFill>
                <a:schemeClr val="folHlink"/>
              </a:solidFill>
              <a:ln w="13300">
                <a:solidFill>
                  <a:schemeClr val="tx1"/>
                </a:solidFill>
                <a:prstDash val="solid"/>
              </a:ln>
            </c:spPr>
          </c:dPt>
          <c:dPt>
            <c:idx val="4"/>
            <c:spPr>
              <a:solidFill>
                <a:schemeClr val="bg2"/>
              </a:solidFill>
              <a:ln w="13300">
                <a:solidFill>
                  <a:schemeClr val="tx1"/>
                </a:solidFill>
                <a:prstDash val="solid"/>
              </a:ln>
            </c:spPr>
          </c:dPt>
          <c:dLbls>
            <c:spPr>
              <a:noFill/>
              <a:ln w="26600">
                <a:noFill/>
              </a:ln>
            </c:spPr>
            <c:txPr>
              <a:bodyPr/>
              <a:lstStyle/>
              <a:p>
                <a:pPr>
                  <a:defRPr sz="1885" b="1" i="0" u="none" strike="noStrike" baseline="0">
                    <a:solidFill>
                      <a:schemeClr val="tx1"/>
                    </a:solidFill>
                    <a:latin typeface="Arial"/>
                    <a:ea typeface="Arial"/>
                    <a:cs typeface="Arial"/>
                  </a:defRPr>
                </a:pPr>
                <a:endParaRPr lang="en-US"/>
              </a:p>
            </c:txPr>
            <c:showVal val="1"/>
            <c:showLeaderLines val="1"/>
          </c:dLbls>
          <c:cat>
            <c:strRef>
              <c:f>Sheet1!$B$1:$F$1</c:f>
              <c:strCache>
                <c:ptCount val="5"/>
                <c:pt idx="0">
                  <c:v>Coal</c:v>
                </c:pt>
                <c:pt idx="1">
                  <c:v>Nuclear</c:v>
                </c:pt>
                <c:pt idx="2">
                  <c:v>Natural Gas</c:v>
                </c:pt>
                <c:pt idx="3">
                  <c:v>Oil</c:v>
                </c:pt>
                <c:pt idx="4">
                  <c:v>Renewable</c:v>
                </c:pt>
              </c:strCache>
            </c:strRef>
          </c:cat>
          <c:val>
            <c:numRef>
              <c:f>Sheet1!$B$4:$F$4</c:f>
              <c:numCache>
                <c:formatCode>General</c:formatCode>
                <c:ptCount val="5"/>
              </c:numCache>
            </c:numRef>
          </c:val>
        </c:ser>
        <c:ser>
          <c:idx val="3"/>
          <c:order val="3"/>
          <c:tx>
            <c:strRef>
              <c:f>Sheet1!$A$5</c:f>
              <c:strCache>
                <c:ptCount val="1"/>
              </c:strCache>
            </c:strRef>
          </c:tx>
          <c:spPr>
            <a:solidFill>
              <a:schemeClr val="folHlink"/>
            </a:solidFill>
            <a:ln w="13300">
              <a:solidFill>
                <a:schemeClr val="tx1"/>
              </a:solidFill>
              <a:prstDash val="solid"/>
            </a:ln>
          </c:spPr>
          <c:dPt>
            <c:idx val="0"/>
            <c:spPr>
              <a:solidFill>
                <a:schemeClr val="accent1"/>
              </a:solidFill>
              <a:ln w="13300">
                <a:solidFill>
                  <a:schemeClr val="tx1"/>
                </a:solidFill>
                <a:prstDash val="solid"/>
              </a:ln>
            </c:spPr>
          </c:dPt>
          <c:dPt>
            <c:idx val="1"/>
            <c:spPr>
              <a:solidFill>
                <a:schemeClr val="accent2"/>
              </a:solidFill>
              <a:ln w="13300">
                <a:solidFill>
                  <a:schemeClr val="tx1"/>
                </a:solidFill>
                <a:prstDash val="solid"/>
              </a:ln>
            </c:spPr>
          </c:dPt>
          <c:dPt>
            <c:idx val="2"/>
            <c:spPr>
              <a:solidFill>
                <a:schemeClr val="hlink"/>
              </a:solidFill>
              <a:ln w="13300">
                <a:solidFill>
                  <a:schemeClr val="tx1"/>
                </a:solidFill>
                <a:prstDash val="solid"/>
              </a:ln>
            </c:spPr>
          </c:dPt>
          <c:dPt>
            <c:idx val="4"/>
            <c:spPr>
              <a:solidFill>
                <a:schemeClr val="bg2"/>
              </a:solidFill>
              <a:ln w="13300">
                <a:solidFill>
                  <a:schemeClr val="tx1"/>
                </a:solidFill>
                <a:prstDash val="solid"/>
              </a:ln>
            </c:spPr>
          </c:dPt>
          <c:dLbls>
            <c:spPr>
              <a:noFill/>
              <a:ln w="26600">
                <a:noFill/>
              </a:ln>
            </c:spPr>
            <c:txPr>
              <a:bodyPr/>
              <a:lstStyle/>
              <a:p>
                <a:pPr>
                  <a:defRPr sz="1885" b="1" i="0" u="none" strike="noStrike" baseline="0">
                    <a:solidFill>
                      <a:schemeClr val="tx1"/>
                    </a:solidFill>
                    <a:latin typeface="Arial"/>
                    <a:ea typeface="Arial"/>
                    <a:cs typeface="Arial"/>
                  </a:defRPr>
                </a:pPr>
                <a:endParaRPr lang="en-US"/>
              </a:p>
            </c:txPr>
            <c:showVal val="1"/>
            <c:showLeaderLines val="1"/>
          </c:dLbls>
          <c:cat>
            <c:strRef>
              <c:f>Sheet1!$B$1:$F$1</c:f>
              <c:strCache>
                <c:ptCount val="5"/>
                <c:pt idx="0">
                  <c:v>Coal</c:v>
                </c:pt>
                <c:pt idx="1">
                  <c:v>Nuclear</c:v>
                </c:pt>
                <c:pt idx="2">
                  <c:v>Natural Gas</c:v>
                </c:pt>
                <c:pt idx="3">
                  <c:v>Oil</c:v>
                </c:pt>
                <c:pt idx="4">
                  <c:v>Renewable</c:v>
                </c:pt>
              </c:strCache>
            </c:strRef>
          </c:cat>
          <c:val>
            <c:numRef>
              <c:f>Sheet1!$B$5:$F$5</c:f>
              <c:numCache>
                <c:formatCode>General</c:formatCode>
                <c:ptCount val="5"/>
              </c:numCache>
            </c:numRef>
          </c:val>
        </c:ser>
        <c:dLbls>
          <c:showVal val="1"/>
        </c:dLbls>
        <c:firstSliceAng val="0"/>
      </c:pieChart>
      <c:spPr>
        <a:noFill/>
        <a:ln w="26600">
          <a:noFill/>
        </a:ln>
      </c:spPr>
    </c:plotArea>
    <c:legend>
      <c:legendPos val="r"/>
      <c:layout>
        <c:manualLayout>
          <c:xMode val="edge"/>
          <c:yMode val="edge"/>
          <c:x val="0.71638155459284247"/>
          <c:y val="0.35378688972872163"/>
          <c:w val="0.24092106974557023"/>
          <c:h val="0.39549266938248945"/>
        </c:manualLayout>
      </c:layout>
      <c:spPr>
        <a:noFill/>
        <a:ln w="3325">
          <a:solidFill>
            <a:schemeClr val="tx1"/>
          </a:solidFill>
          <a:prstDash val="solid"/>
        </a:ln>
      </c:spPr>
      <c:txPr>
        <a:bodyPr/>
        <a:lstStyle/>
        <a:p>
          <a:pPr>
            <a:defRPr sz="1346" b="1" i="0" u="none" strike="noStrike" baseline="0">
              <a:solidFill>
                <a:srgbClr val="000000"/>
              </a:solidFill>
              <a:latin typeface="Arial"/>
              <a:ea typeface="Arial"/>
              <a:cs typeface="Arial"/>
            </a:defRPr>
          </a:pPr>
          <a:endParaRPr lang="en-US"/>
        </a:p>
      </c:txPr>
    </c:legend>
    <c:plotVisOnly val="1"/>
    <c:dispBlanksAs val="zero"/>
  </c:chart>
  <c:spPr>
    <a:noFill/>
    <a:ln>
      <a:noFill/>
    </a:ln>
  </c:spPr>
  <c:txPr>
    <a:bodyPr/>
    <a:lstStyle/>
    <a:p>
      <a:pPr>
        <a:defRPr sz="1885" b="1" i="0" u="none" strike="noStrike" baseline="0">
          <a:solidFill>
            <a:schemeClr val="tx1"/>
          </a:solidFill>
          <a:latin typeface="Arial"/>
          <a:ea typeface="Arial"/>
          <a:cs typeface="Arial"/>
        </a:defRPr>
      </a:pPr>
      <a:endParaRPr lang="en-US"/>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sz="1250" b="1" i="0" u="none" strike="noStrike" baseline="0">
                <a:solidFill>
                  <a:srgbClr val="000000"/>
                </a:solidFill>
                <a:latin typeface="Arial"/>
                <a:ea typeface="Arial"/>
                <a:cs typeface="Arial"/>
              </a:defRPr>
            </a:pPr>
            <a:r>
              <a:rPr lang="en-US"/>
              <a:t>2008 Electric Production by Fuel</a:t>
            </a:r>
          </a:p>
        </c:rich>
      </c:tx>
      <c:layout>
        <c:manualLayout>
          <c:xMode val="edge"/>
          <c:yMode val="edge"/>
          <c:x val="0.40529531568228105"/>
          <c:y val="4.6109510086455308E-2"/>
        </c:manualLayout>
      </c:layout>
      <c:spPr>
        <a:noFill/>
        <a:ln w="25409">
          <a:noFill/>
        </a:ln>
      </c:spPr>
    </c:title>
    <c:plotArea>
      <c:layout>
        <c:manualLayout>
          <c:layoutTarget val="inner"/>
          <c:xMode val="edge"/>
          <c:yMode val="edge"/>
          <c:x val="0.37067209775967441"/>
          <c:y val="0.16714697406340059"/>
          <c:w val="0.58859470468431752"/>
          <c:h val="0.8328530259365996"/>
        </c:manualLayout>
      </c:layout>
      <c:pieChart>
        <c:varyColors val="1"/>
        <c:ser>
          <c:idx val="0"/>
          <c:order val="0"/>
          <c:tx>
            <c:strRef>
              <c:f>Sheet1!$A$2</c:f>
              <c:strCache>
                <c:ptCount val="1"/>
                <c:pt idx="0">
                  <c:v>East</c:v>
                </c:pt>
              </c:strCache>
            </c:strRef>
          </c:tx>
          <c:spPr>
            <a:solidFill>
              <a:schemeClr val="accent1"/>
            </a:solidFill>
            <a:ln w="12704">
              <a:solidFill>
                <a:schemeClr val="tx1"/>
              </a:solidFill>
              <a:prstDash val="solid"/>
            </a:ln>
          </c:spPr>
          <c:dPt>
            <c:idx val="0"/>
            <c:spPr>
              <a:solidFill>
                <a:srgbClr val="008000"/>
              </a:solidFill>
              <a:ln w="12704">
                <a:solidFill>
                  <a:schemeClr val="tx1"/>
                </a:solidFill>
                <a:prstDash val="solid"/>
              </a:ln>
            </c:spPr>
          </c:dPt>
          <c:dPt>
            <c:idx val="1"/>
            <c:spPr>
              <a:solidFill>
                <a:schemeClr val="folHlink"/>
              </a:solidFill>
              <a:ln w="12704">
                <a:solidFill>
                  <a:schemeClr val="tx1"/>
                </a:solidFill>
                <a:prstDash val="solid"/>
              </a:ln>
            </c:spPr>
          </c:dPt>
          <c:dPt>
            <c:idx val="2"/>
            <c:spPr>
              <a:solidFill>
                <a:schemeClr val="hlink"/>
              </a:solidFill>
              <a:ln w="12704">
                <a:solidFill>
                  <a:schemeClr val="tx1"/>
                </a:solidFill>
                <a:prstDash val="solid"/>
              </a:ln>
            </c:spPr>
          </c:dPt>
          <c:dPt>
            <c:idx val="3"/>
            <c:spPr>
              <a:solidFill>
                <a:srgbClr val="FFFF00"/>
              </a:solidFill>
              <a:ln w="12704">
                <a:solidFill>
                  <a:schemeClr val="tx1"/>
                </a:solidFill>
                <a:prstDash val="solid"/>
              </a:ln>
            </c:spPr>
          </c:dPt>
          <c:dPt>
            <c:idx val="4"/>
            <c:spPr>
              <a:solidFill>
                <a:srgbClr val="33CCCC"/>
              </a:solidFill>
              <a:ln w="12704">
                <a:solidFill>
                  <a:schemeClr val="tx1"/>
                </a:solidFill>
                <a:prstDash val="solid"/>
              </a:ln>
            </c:spPr>
          </c:dPt>
          <c:dLbls>
            <c:dLbl>
              <c:idx val="0"/>
              <c:layout>
                <c:manualLayout>
                  <c:x val="-0.1189366213876879"/>
                  <c:y val="1.0278743715484498E-2"/>
                </c:manualLayout>
              </c:layout>
              <c:spPr>
                <a:solidFill>
                  <a:srgbClr val="008000"/>
                </a:solidFill>
                <a:ln w="25409">
                  <a:noFill/>
                </a:ln>
              </c:spPr>
              <c:txPr>
                <a:bodyPr/>
                <a:lstStyle/>
                <a:p>
                  <a:pPr>
                    <a:defRPr sz="1100" b="1" i="0" u="none" strike="noStrike" baseline="0">
                      <a:solidFill>
                        <a:srgbClr val="FFFFFF"/>
                      </a:solidFill>
                      <a:latin typeface="Arial"/>
                      <a:ea typeface="Arial"/>
                      <a:cs typeface="Arial"/>
                    </a:defRPr>
                  </a:pPr>
                  <a:endParaRPr lang="en-US"/>
                </a:p>
              </c:txPr>
              <c:dLblPos val="bestFit"/>
              <c:showVal val="1"/>
            </c:dLbl>
            <c:dLbl>
              <c:idx val="1"/>
              <c:layout>
                <c:manualLayout>
                  <c:x val="0.16937493367411241"/>
                  <c:y val="-0.12723731040283892"/>
                </c:manualLayout>
              </c:layout>
              <c:spPr>
                <a:solidFill>
                  <a:schemeClr val="folHlink"/>
                </a:solidFill>
                <a:ln w="25409">
                  <a:noFill/>
                </a:ln>
              </c:spPr>
              <c:txPr>
                <a:bodyPr/>
                <a:lstStyle/>
                <a:p>
                  <a:pPr>
                    <a:defRPr sz="1100" b="1" i="0" u="none" strike="noStrike" baseline="0">
                      <a:solidFill>
                        <a:srgbClr val="FFFFFF"/>
                      </a:solidFill>
                      <a:latin typeface="Arial"/>
                      <a:ea typeface="Arial"/>
                      <a:cs typeface="Arial"/>
                    </a:defRPr>
                  </a:pPr>
                  <a:endParaRPr lang="en-US"/>
                </a:p>
              </c:txPr>
              <c:dLblPos val="bestFit"/>
              <c:showVal val="1"/>
            </c:dLbl>
            <c:dLbl>
              <c:idx val="2"/>
              <c:layout>
                <c:manualLayout>
                  <c:x val="7.4854361905491967E-2"/>
                  <c:y val="9.6434902032297889E-2"/>
                </c:manualLayout>
              </c:layout>
              <c:dLblPos val="bestFit"/>
              <c:showVal val="1"/>
            </c:dLbl>
            <c:dLbl>
              <c:idx val="3"/>
              <c:layout>
                <c:manualLayout>
                  <c:x val="-3.6900664782100551E-2"/>
                  <c:y val="3.6681833398008915E-2"/>
                </c:manualLayout>
              </c:layout>
              <c:dLblPos val="bestFit"/>
              <c:showVal val="1"/>
            </c:dLbl>
            <c:dLbl>
              <c:idx val="4"/>
              <c:layout>
                <c:manualLayout>
                  <c:x val="2.9253248450259752E-2"/>
                  <c:y val="0.10220831658669371"/>
                </c:manualLayout>
              </c:layout>
              <c:dLblPos val="bestFit"/>
              <c:showVal val="1"/>
            </c:dLbl>
            <c:spPr>
              <a:noFill/>
              <a:ln w="25409">
                <a:noFill/>
              </a:ln>
            </c:spPr>
            <c:txPr>
              <a:bodyPr/>
              <a:lstStyle/>
              <a:p>
                <a:pPr>
                  <a:defRPr sz="1100" b="1" i="0" u="none" strike="noStrike" baseline="0">
                    <a:solidFill>
                      <a:srgbClr val="000000"/>
                    </a:solidFill>
                    <a:latin typeface="Arial"/>
                    <a:ea typeface="Arial"/>
                    <a:cs typeface="Arial"/>
                  </a:defRPr>
                </a:pPr>
                <a:endParaRPr lang="en-US"/>
              </a:p>
            </c:txPr>
            <c:showVal val="1"/>
            <c:showLeaderLines val="1"/>
          </c:dLbls>
          <c:cat>
            <c:strRef>
              <c:f>Sheet1!$B$1:$F$1</c:f>
              <c:strCache>
                <c:ptCount val="5"/>
                <c:pt idx="0">
                  <c:v>Coal</c:v>
                </c:pt>
                <c:pt idx="1">
                  <c:v>Nuclear</c:v>
                </c:pt>
                <c:pt idx="2">
                  <c:v>Natural Gas</c:v>
                </c:pt>
                <c:pt idx="3">
                  <c:v>Oil</c:v>
                </c:pt>
                <c:pt idx="4">
                  <c:v>Renewable</c:v>
                </c:pt>
              </c:strCache>
            </c:strRef>
          </c:cat>
          <c:val>
            <c:numRef>
              <c:f>Sheet1!$B$2:$F$2</c:f>
              <c:numCache>
                <c:formatCode>0%</c:formatCode>
                <c:ptCount val="5"/>
                <c:pt idx="0">
                  <c:v>0.46</c:v>
                </c:pt>
                <c:pt idx="1">
                  <c:v>0.41000000000000003</c:v>
                </c:pt>
                <c:pt idx="2">
                  <c:v>8.0000000000000016E-2</c:v>
                </c:pt>
                <c:pt idx="3">
                  <c:v>1.0000000000000002E-2</c:v>
                </c:pt>
                <c:pt idx="4">
                  <c:v>4.0000000000000008E-2</c:v>
                </c:pt>
              </c:numCache>
            </c:numRef>
          </c:val>
        </c:ser>
        <c:dLbls>
          <c:showVal val="1"/>
        </c:dLbls>
        <c:firstSliceAng val="0"/>
      </c:pieChart>
      <c:spPr>
        <a:noFill/>
        <a:ln w="25409">
          <a:noFill/>
        </a:ln>
      </c:spPr>
    </c:plotArea>
    <c:plotVisOnly val="1"/>
    <c:dispBlanksAs val="zero"/>
  </c:chart>
  <c:spPr>
    <a:noFill/>
    <a:ln>
      <a:noFill/>
    </a:ln>
  </c:spPr>
  <c:txPr>
    <a:bodyPr/>
    <a:lstStyle/>
    <a:p>
      <a:pPr>
        <a:defRPr sz="1801" b="1" i="0" u="none" strike="noStrike" baseline="0">
          <a:solidFill>
            <a:schemeClr val="tx1"/>
          </a:solidFill>
          <a:latin typeface="Arial"/>
          <a:ea typeface="Arial"/>
          <a:cs typeface="Arial"/>
        </a:defRPr>
      </a:pPr>
      <a:endParaRPr lang="en-US"/>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areaChart>
        <c:grouping val="standard"/>
        <c:ser>
          <c:idx val="1"/>
          <c:order val="0"/>
          <c:tx>
            <c:strRef>
              <c:f>Sheet1!$B$23</c:f>
              <c:strCache>
                <c:ptCount val="1"/>
                <c:pt idx="0">
                  <c:v>Total</c:v>
                </c:pt>
              </c:strCache>
            </c:strRef>
          </c:tx>
          <c:dLbls>
            <c:delete val="1"/>
          </c:dLbls>
          <c:cat>
            <c:strRef>
              <c:f>Sheet1!$A$24:$A$41</c:f>
              <c:strCache>
                <c:ptCount val="18"/>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strCache>
            </c:strRef>
          </c:cat>
          <c:val>
            <c:numRef>
              <c:f>Sheet1!$B$24:$B$41</c:f>
              <c:numCache>
                <c:formatCode>General</c:formatCode>
                <c:ptCount val="18"/>
                <c:pt idx="0">
                  <c:v>72.7</c:v>
                </c:pt>
                <c:pt idx="1">
                  <c:v>75.099999999999994</c:v>
                </c:pt>
                <c:pt idx="2">
                  <c:v>76.400000000000006</c:v>
                </c:pt>
                <c:pt idx="3">
                  <c:v>81.400000000000006</c:v>
                </c:pt>
                <c:pt idx="4">
                  <c:v>82.2</c:v>
                </c:pt>
                <c:pt idx="5">
                  <c:v>85.2</c:v>
                </c:pt>
                <c:pt idx="6">
                  <c:v>87.6</c:v>
                </c:pt>
                <c:pt idx="7">
                  <c:v>87.4</c:v>
                </c:pt>
                <c:pt idx="8">
                  <c:v>90.6</c:v>
                </c:pt>
                <c:pt idx="9">
                  <c:v>93</c:v>
                </c:pt>
                <c:pt idx="10">
                  <c:v>96.7</c:v>
                </c:pt>
                <c:pt idx="11">
                  <c:v>96.5</c:v>
                </c:pt>
                <c:pt idx="12">
                  <c:v>100.6</c:v>
                </c:pt>
                <c:pt idx="13">
                  <c:v>101.5</c:v>
                </c:pt>
                <c:pt idx="14">
                  <c:v>105.4</c:v>
                </c:pt>
                <c:pt idx="15">
                  <c:v>108.8</c:v>
                </c:pt>
                <c:pt idx="16">
                  <c:v>106.7</c:v>
                </c:pt>
                <c:pt idx="17">
                  <c:v>111.6</c:v>
                </c:pt>
              </c:numCache>
            </c:numRef>
          </c:val>
        </c:ser>
        <c:dLbls>
          <c:showVal val="1"/>
        </c:dLbls>
        <c:axId val="57680256"/>
        <c:axId val="57682176"/>
      </c:areaChart>
      <c:catAx>
        <c:axId val="57680256"/>
        <c:scaling>
          <c:orientation val="minMax"/>
        </c:scaling>
        <c:axPos val="b"/>
        <c:title>
          <c:tx>
            <c:rich>
              <a:bodyPr/>
              <a:lstStyle/>
              <a:p>
                <a:pPr>
                  <a:defRPr sz="1200"/>
                </a:pPr>
                <a:r>
                  <a:rPr lang="en-US" sz="1200" b="0"/>
                  <a:t>Source: Energy Information Administration, US Dept of Energy</a:t>
                </a:r>
              </a:p>
            </c:rich>
          </c:tx>
          <c:layout>
            <c:manualLayout>
              <c:xMode val="edge"/>
              <c:yMode val="edge"/>
              <c:x val="0.29681250000000386"/>
              <c:y val="0.94329806111271552"/>
            </c:manualLayout>
          </c:layout>
        </c:title>
        <c:numFmt formatCode="General" sourceLinked="1"/>
        <c:tickLblPos val="nextTo"/>
        <c:spPr>
          <a:ln w="76200">
            <a:solidFill>
              <a:schemeClr val="tx1"/>
            </a:solidFill>
          </a:ln>
        </c:spPr>
        <c:txPr>
          <a:bodyPr/>
          <a:lstStyle/>
          <a:p>
            <a:pPr>
              <a:defRPr sz="1600"/>
            </a:pPr>
            <a:endParaRPr lang="en-US"/>
          </a:p>
        </c:txPr>
        <c:crossAx val="57682176"/>
        <c:crosses val="autoZero"/>
        <c:auto val="1"/>
        <c:lblAlgn val="ctr"/>
        <c:lblOffset val="100"/>
        <c:tickLblSkip val="4"/>
      </c:catAx>
      <c:valAx>
        <c:axId val="57682176"/>
        <c:scaling>
          <c:orientation val="minMax"/>
          <c:max val="125"/>
          <c:min val="50"/>
        </c:scaling>
        <c:delete val="1"/>
        <c:axPos val="l"/>
        <c:majorGridlines>
          <c:spPr>
            <a:ln w="3175">
              <a:noFill/>
            </a:ln>
          </c:spPr>
        </c:majorGridlines>
        <c:numFmt formatCode="General" sourceLinked="1"/>
        <c:tickLblPos val="nextTo"/>
        <c:crossAx val="57680256"/>
        <c:crosses val="autoZero"/>
        <c:crossBetween val="midCat"/>
        <c:majorUnit val="25"/>
        <c:minorUnit val="5"/>
      </c:valAx>
      <c:spPr>
        <a:solidFill>
          <a:schemeClr val="bg1"/>
        </a:solidFill>
        <a:ln w="57150">
          <a:noFill/>
        </a:ln>
      </c:spPr>
    </c:plotArea>
    <c:plotVisOnly val="1"/>
    <c:dispBlanksAs val="zero"/>
  </c:chart>
  <c:externalData r:id="rId1"/>
  <c:userShapes r:id="rId2"/>
</c:chartSpace>
</file>

<file path=ppt/drawings/_rels/vmlDrawing1.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0.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0.png"/></Relationships>
</file>

<file path=ppt/drawings/drawing1.xml><?xml version="1.0" encoding="utf-8"?>
<c:userShapes xmlns:c="http://schemas.openxmlformats.org/drawingml/2006/chart">
  <cdr:relSizeAnchor xmlns:cdr="http://schemas.openxmlformats.org/drawingml/2006/chartDrawing">
    <cdr:from>
      <cdr:x>0.41573</cdr:x>
      <cdr:y>0.3704</cdr:y>
    </cdr:from>
    <cdr:to>
      <cdr:x>0.73034</cdr:x>
      <cdr:y>0.50509</cdr:y>
    </cdr:to>
    <cdr:sp macro="" textlink="">
      <cdr:nvSpPr>
        <cdr:cNvPr id="3" name="TextBox 2"/>
        <cdr:cNvSpPr txBox="1"/>
      </cdr:nvSpPr>
      <cdr:spPr>
        <a:xfrm xmlns:a="http://schemas.openxmlformats.org/drawingml/2006/main">
          <a:off x="2819400" y="1676400"/>
          <a:ext cx="2133600" cy="609600"/>
        </a:xfrm>
        <a:prstGeom xmlns:a="http://schemas.openxmlformats.org/drawingml/2006/main" prst="rect">
          <a:avLst/>
        </a:prstGeom>
      </cdr:spPr>
      <cdr:txBody>
        <a:bodyPr xmlns:a="http://schemas.openxmlformats.org/drawingml/2006/main" wrap="non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0.26178</cdr:x>
      <cdr:y>0.45473</cdr:y>
    </cdr:from>
    <cdr:to>
      <cdr:x>0.26203</cdr:x>
      <cdr:y>0.80019</cdr:y>
    </cdr:to>
    <cdr:sp macro="" textlink="">
      <cdr:nvSpPr>
        <cdr:cNvPr id="5" name="Straight Connector 4"/>
        <cdr:cNvSpPr/>
      </cdr:nvSpPr>
      <cdr:spPr>
        <a:xfrm xmlns:a="http://schemas.openxmlformats.org/drawingml/2006/main" rot="5400000" flipH="1" flipV="1">
          <a:off x="1675606" y="1905794"/>
          <a:ext cx="1589" cy="1447800"/>
        </a:xfrm>
        <a:prstGeom xmlns:a="http://schemas.openxmlformats.org/drawingml/2006/main" prst="line">
          <a:avLst/>
        </a:prstGeom>
        <a:ln xmlns:a="http://schemas.openxmlformats.org/drawingml/2006/main" w="57150"/>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a:lstStyle xmlns:a="http://schemas.openxmlformats.org/drawingml/2006/main"/>
        <a:p xmlns:a="http://schemas.openxmlformats.org/drawingml/2006/main">
          <a:endParaRPr lang="en-US"/>
        </a:p>
      </cdr:txBody>
    </cdr:sp>
  </cdr:relSizeAnchor>
  <cdr:relSizeAnchor xmlns:cdr="http://schemas.openxmlformats.org/drawingml/2006/chartDrawing">
    <cdr:from>
      <cdr:x>0.47619</cdr:x>
      <cdr:y>0.38182</cdr:y>
    </cdr:from>
    <cdr:to>
      <cdr:x>0.47644</cdr:x>
      <cdr:y>0.81818</cdr:y>
    </cdr:to>
    <cdr:sp macro="" textlink="">
      <cdr:nvSpPr>
        <cdr:cNvPr id="7" name="Straight Connector 6"/>
        <cdr:cNvSpPr/>
      </cdr:nvSpPr>
      <cdr:spPr>
        <a:xfrm xmlns:a="http://schemas.openxmlformats.org/drawingml/2006/main" rot="5400000" flipH="1" flipV="1">
          <a:off x="2134395" y="2513805"/>
          <a:ext cx="1828800" cy="1589"/>
        </a:xfrm>
        <a:prstGeom xmlns:a="http://schemas.openxmlformats.org/drawingml/2006/main" prst="line">
          <a:avLst/>
        </a:prstGeom>
        <a:ln xmlns:a="http://schemas.openxmlformats.org/drawingml/2006/main" w="57150"/>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a:lstStyle xmlns:a="http://schemas.openxmlformats.org/drawingml/2006/main"/>
        <a:p xmlns:a="http://schemas.openxmlformats.org/drawingml/2006/main">
          <a:endParaRPr lang="en-US"/>
        </a:p>
      </cdr:txBody>
    </cdr:sp>
  </cdr:relSizeAnchor>
  <cdr:relSizeAnchor xmlns:cdr="http://schemas.openxmlformats.org/drawingml/2006/chartDrawing">
    <cdr:from>
      <cdr:x>0.67143</cdr:x>
      <cdr:y>0.29091</cdr:y>
    </cdr:from>
    <cdr:to>
      <cdr:x>0.67857</cdr:x>
      <cdr:y>0.8</cdr:y>
    </cdr:to>
    <cdr:sp macro="" textlink="">
      <cdr:nvSpPr>
        <cdr:cNvPr id="9" name="Straight Connector 8"/>
        <cdr:cNvSpPr/>
      </cdr:nvSpPr>
      <cdr:spPr>
        <a:xfrm xmlns:a="http://schemas.openxmlformats.org/drawingml/2006/main" rot="5400000" flipH="1">
          <a:off x="3253740" y="2263141"/>
          <a:ext cx="2133602" cy="45719"/>
        </a:xfrm>
        <a:prstGeom xmlns:a="http://schemas.openxmlformats.org/drawingml/2006/main" prst="line">
          <a:avLst/>
        </a:prstGeom>
        <a:ln xmlns:a="http://schemas.openxmlformats.org/drawingml/2006/main" w="57150"/>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a:lstStyle xmlns:a="http://schemas.openxmlformats.org/drawingml/2006/main"/>
        <a:p xmlns:a="http://schemas.openxmlformats.org/drawingml/2006/main">
          <a:endParaRPr lang="en-US"/>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37954" name="Rectangle 2"/>
          <p:cNvSpPr>
            <a:spLocks noGrp="1" noChangeArrowheads="1"/>
          </p:cNvSpPr>
          <p:nvPr>
            <p:ph type="hdr" sz="quarter"/>
          </p:nvPr>
        </p:nvSpPr>
        <p:spPr bwMode="auto">
          <a:xfrm>
            <a:off x="0" y="0"/>
            <a:ext cx="3038475" cy="4683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637955" name="Rectangle 3"/>
          <p:cNvSpPr>
            <a:spLocks noGrp="1" noChangeArrowheads="1"/>
          </p:cNvSpPr>
          <p:nvPr>
            <p:ph type="dt" sz="quarter" idx="1"/>
          </p:nvPr>
        </p:nvSpPr>
        <p:spPr bwMode="auto">
          <a:xfrm>
            <a:off x="3970338" y="0"/>
            <a:ext cx="3038475" cy="4683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637956" name="Rectangle 4"/>
          <p:cNvSpPr>
            <a:spLocks noGrp="1" noChangeArrowheads="1"/>
          </p:cNvSpPr>
          <p:nvPr>
            <p:ph type="ftr" sz="quarter" idx="2"/>
          </p:nvPr>
        </p:nvSpPr>
        <p:spPr bwMode="auto">
          <a:xfrm>
            <a:off x="0" y="8902700"/>
            <a:ext cx="3038475" cy="46831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637957" name="Rectangle 5"/>
          <p:cNvSpPr>
            <a:spLocks noGrp="1" noChangeArrowheads="1"/>
          </p:cNvSpPr>
          <p:nvPr>
            <p:ph type="sldNum" sz="quarter" idx="3"/>
          </p:nvPr>
        </p:nvSpPr>
        <p:spPr bwMode="auto">
          <a:xfrm>
            <a:off x="3970338" y="8902700"/>
            <a:ext cx="3038475" cy="46831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44F898E8-B555-4113-B922-C950E676334A}" type="slidenum">
              <a:rPr lang="en-US"/>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bwMode="auto">
          <a:xfrm>
            <a:off x="0" y="0"/>
            <a:ext cx="3036888" cy="468313"/>
          </a:xfrm>
          <a:prstGeom prst="rect">
            <a:avLst/>
          </a:prstGeom>
          <a:noFill/>
          <a:ln w="9525">
            <a:noFill/>
            <a:miter lim="800000"/>
            <a:headEnd/>
            <a:tailEnd/>
          </a:ln>
          <a:effectLst/>
        </p:spPr>
        <p:txBody>
          <a:bodyPr vert="horz" wrap="square" lIns="93682" tIns="46842" rIns="93682" bIns="46842" numCol="1" anchor="t" anchorCtr="0" compatLnSpc="1">
            <a:prstTxWarp prst="textNoShape">
              <a:avLst/>
            </a:prstTxWarp>
          </a:bodyPr>
          <a:lstStyle>
            <a:lvl1pPr defTabSz="936625">
              <a:defRPr sz="1200"/>
            </a:lvl1pPr>
          </a:lstStyle>
          <a:p>
            <a:endParaRPr lang="en-US"/>
          </a:p>
        </p:txBody>
      </p:sp>
      <p:sp>
        <p:nvSpPr>
          <p:cNvPr id="19459" name="Rectangle 3"/>
          <p:cNvSpPr>
            <a:spLocks noGrp="1" noChangeArrowheads="1"/>
          </p:cNvSpPr>
          <p:nvPr>
            <p:ph type="dt" idx="1"/>
          </p:nvPr>
        </p:nvSpPr>
        <p:spPr bwMode="auto">
          <a:xfrm>
            <a:off x="3971925" y="0"/>
            <a:ext cx="3036888" cy="468313"/>
          </a:xfrm>
          <a:prstGeom prst="rect">
            <a:avLst/>
          </a:prstGeom>
          <a:noFill/>
          <a:ln w="9525">
            <a:noFill/>
            <a:miter lim="800000"/>
            <a:headEnd/>
            <a:tailEnd/>
          </a:ln>
          <a:effectLst/>
        </p:spPr>
        <p:txBody>
          <a:bodyPr vert="horz" wrap="square" lIns="93682" tIns="46842" rIns="93682" bIns="46842" numCol="1" anchor="t" anchorCtr="0" compatLnSpc="1">
            <a:prstTxWarp prst="textNoShape">
              <a:avLst/>
            </a:prstTxWarp>
          </a:bodyPr>
          <a:lstStyle>
            <a:lvl1pPr algn="r" defTabSz="936625">
              <a:defRPr sz="1200"/>
            </a:lvl1pPr>
          </a:lstStyle>
          <a:p>
            <a:endParaRPr lang="en-US"/>
          </a:p>
        </p:txBody>
      </p:sp>
      <p:sp>
        <p:nvSpPr>
          <p:cNvPr id="19460" name="Rectangle 4"/>
          <p:cNvSpPr>
            <a:spLocks noGrp="1" noRot="1" noChangeAspect="1" noChangeArrowheads="1" noTextEdit="1"/>
          </p:cNvSpPr>
          <p:nvPr>
            <p:ph type="sldImg" idx="2"/>
          </p:nvPr>
        </p:nvSpPr>
        <p:spPr bwMode="auto">
          <a:xfrm>
            <a:off x="1162050" y="703263"/>
            <a:ext cx="4686300" cy="3514725"/>
          </a:xfrm>
          <a:prstGeom prst="rect">
            <a:avLst/>
          </a:prstGeom>
          <a:noFill/>
          <a:ln w="9525">
            <a:solidFill>
              <a:srgbClr val="000000"/>
            </a:solidFill>
            <a:miter lim="800000"/>
            <a:headEnd/>
            <a:tailEnd/>
          </a:ln>
          <a:effectLst/>
        </p:spPr>
      </p:sp>
      <p:sp>
        <p:nvSpPr>
          <p:cNvPr id="19461" name="Rectangle 5"/>
          <p:cNvSpPr>
            <a:spLocks noGrp="1" noChangeArrowheads="1"/>
          </p:cNvSpPr>
          <p:nvPr>
            <p:ph type="body" sz="quarter" idx="3"/>
          </p:nvPr>
        </p:nvSpPr>
        <p:spPr bwMode="auto">
          <a:xfrm>
            <a:off x="701675" y="4451350"/>
            <a:ext cx="5607050" cy="4217988"/>
          </a:xfrm>
          <a:prstGeom prst="rect">
            <a:avLst/>
          </a:prstGeom>
          <a:noFill/>
          <a:ln w="9525">
            <a:noFill/>
            <a:miter lim="800000"/>
            <a:headEnd/>
            <a:tailEnd/>
          </a:ln>
          <a:effectLst/>
        </p:spPr>
        <p:txBody>
          <a:bodyPr vert="horz" wrap="square" lIns="93682" tIns="46842" rIns="93682" bIns="46842"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9462" name="Rectangle 6"/>
          <p:cNvSpPr>
            <a:spLocks noGrp="1" noChangeArrowheads="1"/>
          </p:cNvSpPr>
          <p:nvPr>
            <p:ph type="ftr" sz="quarter" idx="4"/>
          </p:nvPr>
        </p:nvSpPr>
        <p:spPr bwMode="auto">
          <a:xfrm>
            <a:off x="0" y="8902700"/>
            <a:ext cx="3036888" cy="468313"/>
          </a:xfrm>
          <a:prstGeom prst="rect">
            <a:avLst/>
          </a:prstGeom>
          <a:noFill/>
          <a:ln w="9525">
            <a:noFill/>
            <a:miter lim="800000"/>
            <a:headEnd/>
            <a:tailEnd/>
          </a:ln>
          <a:effectLst/>
        </p:spPr>
        <p:txBody>
          <a:bodyPr vert="horz" wrap="square" lIns="93682" tIns="46842" rIns="93682" bIns="46842" numCol="1" anchor="b" anchorCtr="0" compatLnSpc="1">
            <a:prstTxWarp prst="textNoShape">
              <a:avLst/>
            </a:prstTxWarp>
          </a:bodyPr>
          <a:lstStyle>
            <a:lvl1pPr defTabSz="936625">
              <a:defRPr sz="1200"/>
            </a:lvl1pPr>
          </a:lstStyle>
          <a:p>
            <a:endParaRPr lang="en-US"/>
          </a:p>
        </p:txBody>
      </p:sp>
      <p:sp>
        <p:nvSpPr>
          <p:cNvPr id="19463" name="Rectangle 7"/>
          <p:cNvSpPr>
            <a:spLocks noGrp="1" noChangeArrowheads="1"/>
          </p:cNvSpPr>
          <p:nvPr>
            <p:ph type="sldNum" sz="quarter" idx="5"/>
          </p:nvPr>
        </p:nvSpPr>
        <p:spPr bwMode="auto">
          <a:xfrm>
            <a:off x="3971925" y="8902700"/>
            <a:ext cx="3036888" cy="468313"/>
          </a:xfrm>
          <a:prstGeom prst="rect">
            <a:avLst/>
          </a:prstGeom>
          <a:noFill/>
          <a:ln w="9525">
            <a:noFill/>
            <a:miter lim="800000"/>
            <a:headEnd/>
            <a:tailEnd/>
          </a:ln>
          <a:effectLst/>
        </p:spPr>
        <p:txBody>
          <a:bodyPr vert="horz" wrap="square" lIns="93682" tIns="46842" rIns="93682" bIns="46842" numCol="1" anchor="b" anchorCtr="0" compatLnSpc="1">
            <a:prstTxWarp prst="textNoShape">
              <a:avLst/>
            </a:prstTxWarp>
          </a:bodyPr>
          <a:lstStyle>
            <a:lvl1pPr algn="r" defTabSz="936625">
              <a:defRPr sz="1200"/>
            </a:lvl1pPr>
          </a:lstStyle>
          <a:p>
            <a:fld id="{22709556-8473-4D4C-B04F-B2A96A5046CD}" type="slidenum">
              <a:rPr lang="en-US"/>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86C235A-AC90-4FBE-BA18-C129F62E87DB}" type="slidenum">
              <a:rPr lang="en-US"/>
              <a:pPr/>
              <a:t>1</a:t>
            </a:fld>
            <a:endParaRPr lang="en-US"/>
          </a:p>
        </p:txBody>
      </p:sp>
      <p:sp>
        <p:nvSpPr>
          <p:cNvPr id="455682" name="Rectangle 2"/>
          <p:cNvSpPr>
            <a:spLocks noGrp="1" noRot="1" noChangeAspect="1" noChangeArrowheads="1" noTextEdit="1"/>
          </p:cNvSpPr>
          <p:nvPr>
            <p:ph type="sldImg"/>
          </p:nvPr>
        </p:nvSpPr>
        <p:spPr>
          <a:ln/>
        </p:spPr>
      </p:sp>
      <p:sp>
        <p:nvSpPr>
          <p:cNvPr id="455683" name="Rectangle 3"/>
          <p:cNvSpPr>
            <a:spLocks noGrp="1" noChangeArrowheads="1"/>
          </p:cNvSpPr>
          <p:nvPr>
            <p:ph type="body" idx="1"/>
          </p:nvPr>
        </p:nvSpPr>
        <p:spPr/>
        <p:txBody>
          <a:bodyPr/>
          <a:lstStyle/>
          <a:p>
            <a:r>
              <a:rPr lang="en-US"/>
              <a:t>Good morning.  My name is Bill Murray and I’m here to talk to you today about your electric utility, Dominion, and some of the issues we are working on.</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7EBD467-03F4-48E5-B167-3BB2DBF23DA1}" type="slidenum">
              <a:rPr lang="en-US"/>
              <a:pPr/>
              <a:t>10</a:t>
            </a:fld>
            <a:endParaRPr lang="en-US"/>
          </a:p>
        </p:txBody>
      </p:sp>
      <p:sp>
        <p:nvSpPr>
          <p:cNvPr id="644098" name="Rectangle 2"/>
          <p:cNvSpPr>
            <a:spLocks noGrp="1" noRot="1" noChangeAspect="1" noChangeArrowheads="1" noTextEdit="1"/>
          </p:cNvSpPr>
          <p:nvPr>
            <p:ph type="sldImg"/>
          </p:nvPr>
        </p:nvSpPr>
        <p:spPr>
          <a:ln/>
        </p:spPr>
      </p:sp>
      <p:sp>
        <p:nvSpPr>
          <p:cNvPr id="644099" name="Rectangle 3"/>
          <p:cNvSpPr>
            <a:spLocks noGrp="1" noChangeArrowheads="1"/>
          </p:cNvSpPr>
          <p:nvPr>
            <p:ph type="body" idx="1"/>
          </p:nvPr>
        </p:nvSpPr>
        <p:spPr/>
        <p:txBody>
          <a:bodyPr/>
          <a:lstStyle/>
          <a:p>
            <a:r>
              <a:rPr lang="en-US"/>
              <a:t>What are we investing our resources in?  One major source of investment is new generation.  We’re actively exploring a third nuclear unit at our North Anna power station, subject to the ability to responsibly finance this project which will be emissions free but expensive.  We’ve received approval for new gas powered units in Buckingham County and Caroline County.  And we’ve completed uprates at many of our existing stations, making them run more efficiently to generate more power. </a:t>
            </a:r>
          </a:p>
          <a:p>
            <a:endParaRPr lang="en-US"/>
          </a:p>
          <a:p>
            <a:r>
              <a:rPr lang="en-US"/>
              <a:t>We’ve also begun construction of our Hybrid Energy Center in Southwest Virginia and are developing several wind projects.  I’d like to talk to you about those in more detail.</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6D889C3F-CA80-49CB-A9C7-EDD146BA710C}" type="slidenum">
              <a:rPr lang="en-US"/>
              <a:pPr/>
              <a:t>13</a:t>
            </a:fld>
            <a:endParaRPr lang="en-US"/>
          </a:p>
        </p:txBody>
      </p:sp>
      <p:sp>
        <p:nvSpPr>
          <p:cNvPr id="132098" name="Rectangle 7"/>
          <p:cNvSpPr txBox="1">
            <a:spLocks noGrp="1" noChangeArrowheads="1"/>
          </p:cNvSpPr>
          <p:nvPr/>
        </p:nvSpPr>
        <p:spPr bwMode="auto">
          <a:xfrm>
            <a:off x="3970338" y="8902700"/>
            <a:ext cx="3038475" cy="468313"/>
          </a:xfrm>
          <a:prstGeom prst="rect">
            <a:avLst/>
          </a:prstGeom>
          <a:noFill/>
          <a:ln w="9525">
            <a:noFill/>
            <a:miter lim="800000"/>
            <a:headEnd/>
            <a:tailEnd/>
          </a:ln>
        </p:spPr>
        <p:txBody>
          <a:bodyPr lIns="93659" tIns="46831" rIns="93659" bIns="46831" anchor="b"/>
          <a:lstStyle/>
          <a:p>
            <a:pPr algn="r" defTabSz="936625"/>
            <a:fld id="{CCD073AE-6777-47C6-AF24-D181A2A44050}" type="slidenum">
              <a:rPr lang="en-US" sz="1300"/>
              <a:pPr algn="r" defTabSz="936625"/>
              <a:t>13</a:t>
            </a:fld>
            <a:endParaRPr lang="en-US" sz="1300"/>
          </a:p>
        </p:txBody>
      </p:sp>
      <p:sp>
        <p:nvSpPr>
          <p:cNvPr id="132099" name="Rectangle 2"/>
          <p:cNvSpPr>
            <a:spLocks noGrp="1" noRot="1" noChangeAspect="1" noChangeArrowheads="1" noTextEdit="1"/>
          </p:cNvSpPr>
          <p:nvPr>
            <p:ph type="sldImg"/>
          </p:nvPr>
        </p:nvSpPr>
        <p:spPr>
          <a:ln/>
        </p:spPr>
      </p:sp>
      <p:sp>
        <p:nvSpPr>
          <p:cNvPr id="132100" name="Rectangle 3"/>
          <p:cNvSpPr>
            <a:spLocks noGrp="1" noChangeArrowheads="1"/>
          </p:cNvSpPr>
          <p:nvPr>
            <p:ph type="body" idx="1"/>
          </p:nvPr>
        </p:nvSpPr>
        <p:spPr/>
        <p:txBody>
          <a:bodyPr lIns="93659" tIns="46831" rIns="93659" bIns="46831"/>
          <a:lstStyle/>
          <a:p>
            <a:pPr marL="742950" lvl="1" indent="-285750"/>
            <a:endParaRPr lang="en-US" sz="110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C956A43-8934-40EA-B46B-F2B48D801160}" type="slidenum">
              <a:rPr lang="en-US"/>
              <a:pPr/>
              <a:t>14</a:t>
            </a:fld>
            <a:endParaRPr lang="en-US"/>
          </a:p>
        </p:txBody>
      </p:sp>
      <p:sp>
        <p:nvSpPr>
          <p:cNvPr id="624642" name="Rectangle 2"/>
          <p:cNvSpPr>
            <a:spLocks noGrp="1" noRot="1" noChangeAspect="1" noChangeArrowheads="1" noTextEdit="1"/>
          </p:cNvSpPr>
          <p:nvPr>
            <p:ph type="sldImg"/>
          </p:nvPr>
        </p:nvSpPr>
        <p:spPr>
          <a:ln/>
        </p:spPr>
      </p:sp>
      <p:sp>
        <p:nvSpPr>
          <p:cNvPr id="624643" name="Rectangle 3"/>
          <p:cNvSpPr>
            <a:spLocks noGrp="1" noChangeArrowheads="1"/>
          </p:cNvSpPr>
          <p:nvPr>
            <p:ph type="body" idx="1"/>
          </p:nvPr>
        </p:nvSpPr>
        <p:spPr/>
        <p:txBody>
          <a:bodyPr/>
          <a:lstStyle/>
          <a:p>
            <a:pPr>
              <a:lnSpc>
                <a:spcPct val="90000"/>
              </a:lnSpc>
            </a:pPr>
            <a:r>
              <a:rPr lang="en-US"/>
              <a:t>Dominionis committed to meeting VA’s goal of 15 percent renewable power by 2025.  Our renewable portfolio includes nearly 1,300 megawatts in development or operation. In West Virginia, we recently completed a wind farm with Shell WindEnergy Inc. In Indiana, we are working with BP Alternative Energy North America on that state’s largest wind energy project. The first phase went into commercial operation in early 2009. Dominion is also in the early stages of development for a wind project in Central Illinois. That project could produce 300 megawatts of clean electricity.  We are also developing wind projects in Tazewell and Wise County Virginia, in partnership with British Petroleum.</a:t>
            </a:r>
          </a:p>
          <a:p>
            <a:pPr>
              <a:lnSpc>
                <a:spcPct val="90000"/>
              </a:lnSpc>
            </a:pPr>
            <a:endParaRPr lang="en-US"/>
          </a:p>
          <a:p>
            <a:pPr>
              <a:lnSpc>
                <a:spcPct val="90000"/>
              </a:lnSpc>
            </a:pPr>
            <a:r>
              <a:rPr lang="en-US"/>
              <a:t>Other renewable energy sources include:</a:t>
            </a:r>
          </a:p>
          <a:p>
            <a:pPr>
              <a:lnSpc>
                <a:spcPct val="90000"/>
              </a:lnSpc>
            </a:pPr>
            <a:endParaRPr lang="en-US"/>
          </a:p>
          <a:p>
            <a:pPr>
              <a:lnSpc>
                <a:spcPct val="90000"/>
              </a:lnSpc>
            </a:pPr>
            <a:r>
              <a:rPr lang="en-US"/>
              <a:t>Biomass at three Virginia power stations</a:t>
            </a:r>
          </a:p>
          <a:p>
            <a:pPr>
              <a:lnSpc>
                <a:spcPct val="90000"/>
              </a:lnSpc>
            </a:pPr>
            <a:r>
              <a:rPr lang="en-US"/>
              <a:t>		- Pittsylvania Power Station </a:t>
            </a:r>
          </a:p>
          <a:p>
            <a:pPr>
              <a:lnSpc>
                <a:spcPct val="90000"/>
              </a:lnSpc>
            </a:pPr>
            <a:r>
              <a:rPr lang="en-US"/>
              <a:t>		- Altavista Power Station</a:t>
            </a:r>
          </a:p>
          <a:p>
            <a:pPr>
              <a:lnSpc>
                <a:spcPct val="90000"/>
              </a:lnSpc>
            </a:pPr>
            <a:r>
              <a:rPr lang="en-US"/>
              <a:t>		- Virginia City Hybrid Energy Center</a:t>
            </a:r>
          </a:p>
          <a:p>
            <a:pPr>
              <a:lnSpc>
                <a:spcPct val="90000"/>
              </a:lnSpc>
            </a:pPr>
            <a:endParaRPr lang="en-US"/>
          </a:p>
          <a:p>
            <a:pPr>
              <a:lnSpc>
                <a:spcPct val="90000"/>
              </a:lnSpc>
            </a:pPr>
            <a:r>
              <a:rPr lang="en-US"/>
              <a:t>Conventional and run-of-river hydroelectric</a:t>
            </a:r>
          </a:p>
          <a:p>
            <a:pPr lvl="1">
              <a:lnSpc>
                <a:spcPct val="90000"/>
              </a:lnSpc>
            </a:pPr>
            <a:r>
              <a:rPr lang="en-US"/>
              <a:t>	-  Pumped storage helps make </a:t>
            </a:r>
          </a:p>
          <a:p>
            <a:pPr lvl="1">
              <a:lnSpc>
                <a:spcPct val="90000"/>
              </a:lnSpc>
            </a:pPr>
            <a:r>
              <a:rPr lang="en-US"/>
              <a:t>           renewable energy dispatchable</a:t>
            </a:r>
          </a:p>
          <a:p>
            <a:pPr>
              <a:lnSpc>
                <a:spcPct val="90000"/>
              </a:lnSpc>
            </a:pPr>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2D3F9512-8D41-477B-BEE0-221BC4FD2934}" type="slidenum">
              <a:rPr lang="en-US"/>
              <a:pPr/>
              <a:t>15</a:t>
            </a:fld>
            <a:endParaRPr lang="en-US"/>
          </a:p>
        </p:txBody>
      </p:sp>
      <p:sp>
        <p:nvSpPr>
          <p:cNvPr id="626690"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lIns="93609" tIns="46804" rIns="93609" bIns="46804"/>
          <a:lstStyle/>
          <a:p>
            <a:pPr>
              <a:lnSpc>
                <a:spcPct val="90000"/>
              </a:lnSpc>
            </a:pPr>
            <a:r>
              <a:rPr lang="en-US"/>
              <a:t>Here’s one of the great challenges in the electricity business: Getting power from where it is generated to where it is needed.  This is not a new problem, but a longstanding one. Building major new transmission lines invariably involves controversy and public resistance.</a:t>
            </a:r>
          </a:p>
          <a:p>
            <a:pPr>
              <a:lnSpc>
                <a:spcPct val="90000"/>
              </a:lnSpc>
            </a:pPr>
            <a:endParaRPr lang="en-US"/>
          </a:p>
          <a:p>
            <a:pPr>
              <a:lnSpc>
                <a:spcPct val="90000"/>
              </a:lnSpc>
            </a:pPr>
            <a:r>
              <a:rPr lang="en-US"/>
              <a:t>And, yet, power is useless unless you can get it where it’s needed.  </a:t>
            </a:r>
          </a:p>
          <a:p>
            <a:pPr>
              <a:lnSpc>
                <a:spcPct val="90000"/>
              </a:lnSpc>
            </a:pPr>
            <a:endParaRPr lang="en-US"/>
          </a:p>
          <a:p>
            <a:pPr>
              <a:lnSpc>
                <a:spcPct val="90000"/>
              </a:lnSpc>
            </a:pPr>
            <a:r>
              <a:rPr lang="en-US"/>
              <a:t>When we talk about wind farms, for example, there are places in the U.S. where wind farms would be ideal – the upper Midwest, along the border with Canada.  But there are no transmission lines available to move the electricity. That’s a problem that has to be resolved. </a:t>
            </a:r>
          </a:p>
          <a:p>
            <a:pPr>
              <a:lnSpc>
                <a:spcPct val="90000"/>
              </a:lnSpc>
            </a:pPr>
            <a:endParaRPr lang="en-US"/>
          </a:p>
          <a:p>
            <a:pPr>
              <a:lnSpc>
                <a:spcPct val="90000"/>
              </a:lnSpc>
            </a:pPr>
            <a:r>
              <a:rPr lang="en-US"/>
              <a:t>You encounter even more difficulty in highly developed areas, when new businesses expect the power to be there.  The major Internet data centers in Northern Virginia, for instance, require huge amounts of power to be ready for them as they come online.</a:t>
            </a:r>
          </a:p>
          <a:p>
            <a:pPr>
              <a:lnSpc>
                <a:spcPct val="90000"/>
              </a:lnSpc>
            </a:pPr>
            <a:endParaRPr lang="en-US"/>
          </a:p>
          <a:p>
            <a:pPr>
              <a:lnSpc>
                <a:spcPct val="90000"/>
              </a:lnSpc>
            </a:pPr>
            <a:r>
              <a:rPr lang="en-US"/>
              <a:t>To meet that demand, generation is only one big step. Then you have to have the means to transmit it. That’s why upgrading the power grid in Virginia is so critical.   </a:t>
            </a:r>
          </a:p>
        </p:txBody>
      </p:sp>
      <p:sp>
        <p:nvSpPr>
          <p:cNvPr id="626692" name="Slide Number Placeholder 3"/>
          <p:cNvSpPr txBox="1">
            <a:spLocks noGrp="1"/>
          </p:cNvSpPr>
          <p:nvPr/>
        </p:nvSpPr>
        <p:spPr bwMode="auto">
          <a:xfrm>
            <a:off x="3971925" y="8902700"/>
            <a:ext cx="3036888" cy="468313"/>
          </a:xfrm>
          <a:prstGeom prst="rect">
            <a:avLst/>
          </a:prstGeom>
          <a:noFill/>
          <a:ln w="9525">
            <a:noFill/>
            <a:miter lim="800000"/>
            <a:headEnd/>
            <a:tailEnd/>
          </a:ln>
        </p:spPr>
        <p:txBody>
          <a:bodyPr lIns="93609" tIns="46804" rIns="93609" bIns="46804" anchor="b"/>
          <a:lstStyle/>
          <a:p>
            <a:pPr algn="r" defTabSz="936625"/>
            <a:fld id="{6440DCD5-BC2E-47CF-87CD-75D5515F7B7B}" type="slidenum">
              <a:rPr lang="en-US" sz="1200"/>
              <a:pPr algn="r" defTabSz="936625"/>
              <a:t>15</a:t>
            </a:fld>
            <a:endParaRPr lang="en-US" sz="120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D47945E-B120-460D-B19E-9825AA4EB2D3}" type="slidenum">
              <a:rPr lang="en-US"/>
              <a:pPr/>
              <a:t>16</a:t>
            </a:fld>
            <a:endParaRPr lang="en-US"/>
          </a:p>
        </p:txBody>
      </p:sp>
      <p:sp>
        <p:nvSpPr>
          <p:cNvPr id="462850" name="Rectangle 2"/>
          <p:cNvSpPr>
            <a:spLocks noGrp="1" noRot="1" noChangeAspect="1" noChangeArrowheads="1" noTextEdit="1"/>
          </p:cNvSpPr>
          <p:nvPr>
            <p:ph type="sldImg"/>
          </p:nvPr>
        </p:nvSpPr>
        <p:spPr>
          <a:ln/>
        </p:spPr>
      </p:sp>
      <p:sp>
        <p:nvSpPr>
          <p:cNvPr id="4628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BE6DA32-37CB-4289-B256-4640A9753CE4}" type="slidenum">
              <a:rPr lang="en-US"/>
              <a:pPr/>
              <a:t>2</a:t>
            </a:fld>
            <a:endParaRPr lang="en-US"/>
          </a:p>
        </p:txBody>
      </p:sp>
      <p:sp>
        <p:nvSpPr>
          <p:cNvPr id="467970" name="Rectangle 2"/>
          <p:cNvSpPr>
            <a:spLocks noGrp="1" noRot="1" noChangeAspect="1" noChangeArrowheads="1" noTextEdit="1"/>
          </p:cNvSpPr>
          <p:nvPr>
            <p:ph type="sldImg"/>
          </p:nvPr>
        </p:nvSpPr>
        <p:spPr>
          <a:xfrm>
            <a:off x="1168400" y="706438"/>
            <a:ext cx="4679950" cy="3509962"/>
          </a:xfrm>
          <a:ln/>
        </p:spPr>
      </p:sp>
      <p:sp>
        <p:nvSpPr>
          <p:cNvPr id="467971" name="Rectangle 3"/>
          <p:cNvSpPr>
            <a:spLocks noGrp="1" noChangeArrowheads="1"/>
          </p:cNvSpPr>
          <p:nvPr>
            <p:ph type="body" idx="1"/>
          </p:nvPr>
        </p:nvSpPr>
        <p:spPr>
          <a:xfrm>
            <a:off x="933450" y="4441825"/>
            <a:ext cx="5143500" cy="4224338"/>
          </a:xfrm>
        </p:spPr>
        <p:txBody>
          <a:bodyPr/>
          <a:lstStyle/>
          <a:p>
            <a:pPr marL="114300" indent="-114300"/>
            <a:r>
              <a:rPr lang="en-US" sz="1400"/>
              <a:t>I’d like to start by talking about one of Dominion’s strengths, fuel diversity.  That’s a fancy way of saying we don’t put all our eggs in one basket. We have a balanced mix of nuclear, fossil fuels, and renewable energy.  Nuclear power is one of our great strengths, it’s only 18 percent of our system capacity but it is 41 percent of what we generate, because our nuclear stations run almost all the time.  We are one of the best, we like to think the best nuclear operators in the United States with two units in Surry County and two at North Anna in Louisa County.  We also have a growing amount of natural gas and renewable capability.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4A81D9B-2ACE-4E4E-9472-BA11F8EA1B6D}" type="slidenum">
              <a:rPr lang="en-US"/>
              <a:pPr/>
              <a:t>3</a:t>
            </a:fld>
            <a:endParaRPr lang="en-US"/>
          </a:p>
        </p:txBody>
      </p:sp>
      <p:sp>
        <p:nvSpPr>
          <p:cNvPr id="470018" name="Rectangle 2"/>
          <p:cNvSpPr>
            <a:spLocks noGrp="1" noRot="1" noChangeAspect="1" noChangeArrowheads="1" noTextEdit="1"/>
          </p:cNvSpPr>
          <p:nvPr>
            <p:ph type="sldImg"/>
          </p:nvPr>
        </p:nvSpPr>
        <p:spPr>
          <a:ln/>
        </p:spPr>
      </p:sp>
      <p:sp>
        <p:nvSpPr>
          <p:cNvPr id="470019" name="Rectangle 3"/>
          <p:cNvSpPr>
            <a:spLocks noGrp="1" noChangeArrowheads="1"/>
          </p:cNvSpPr>
          <p:nvPr>
            <p:ph type="body" idx="1"/>
          </p:nvPr>
        </p:nvSpPr>
        <p:spPr/>
        <p:txBody>
          <a:bodyPr/>
          <a:lstStyle/>
          <a:p>
            <a:r>
              <a:rPr lang="en-US"/>
              <a:t>According to the Natural Resources Defense Council (NRDC), Dominion is in the best third of all U.S. electric utilities in minimizing carbon intensity. The NRDC’s 2008 report found that the company produced 1,101.6 pounds of carbon dioxide per megawatt-hour of electricity in 2006 compared with 1,615.7 pounds for the median of the nation’s 100 largest electric power producers. This is like golf, you want a low score.  We do well here because of our strong nuclear presence.  Do you know how much carbon a nuclear station emits (answer, none).</a:t>
            </a:r>
          </a:p>
          <a:p>
            <a:endParaRPr lang="en-US"/>
          </a:p>
          <a:p>
            <a:r>
              <a:rPr lang="en-US"/>
              <a:t>From 2000 to 2007, Dominion reduced its carbon intensity, or carbon emissions per megawatt hour, by 15%. CO2 intensity for the Dominion fleet has declined over this period primarily due to the acquisition and build of lower emitting generation and acquisition of non-greenhouse gas emitting nuclear generation, as well as changes in demand for some units.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p>
            <a:fld id="{8D0C6859-754C-41F2-BD2C-DAF041E13CA7}" type="slidenum">
              <a:rPr lang="en-US" smtClean="0"/>
              <a:pPr/>
              <a:t>4</a:t>
            </a:fld>
            <a:endParaRPr lang="en-US" smtClean="0"/>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p:spPr>
        <p:txBody>
          <a:bodyPr/>
          <a:lstStyle/>
          <a:p>
            <a:r>
              <a:rPr lang="en-US" smtClean="0"/>
              <a:t>We like new products.  Many of the new technologies we enjoy – and consider must-have parts of our daily lives – rely on electricity to operate.  </a:t>
            </a:r>
          </a:p>
          <a:p>
            <a:endParaRPr lang="en-US" smtClean="0"/>
          </a:p>
          <a:p>
            <a:r>
              <a:rPr lang="en-US" smtClean="0"/>
              <a:t>As the chart symbolizes, over the decades there has been a growing demand for electricity as technology advances.  Since Dominion Virginia Power’s last rate increase in 1992, the typical homeowner has increased electricity use by 8.6 percent.  </a:t>
            </a:r>
          </a:p>
          <a:p>
            <a:endParaRPr lang="en-US" smtClean="0"/>
          </a:p>
          <a:p>
            <a:r>
              <a:rPr lang="en-US" smtClean="0"/>
              <a:t>A large-screen television, for example, uses five times as much power as older models. Home electronics now account for 11 to 13 percent of consumer energy use and are projected to account for 18 percent by 2015, according to the Environmental Protection Agency. And by 2015, who knows what we’ll be carrying in our pockets and purses? </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a:ln/>
        </p:spPr>
      </p:sp>
      <p:sp>
        <p:nvSpPr>
          <p:cNvPr id="25603" name="Notes Placeholder 2"/>
          <p:cNvSpPr>
            <a:spLocks noGrp="1"/>
          </p:cNvSpPr>
          <p:nvPr>
            <p:ph type="body" idx="1"/>
          </p:nvPr>
        </p:nvSpPr>
        <p:spPr>
          <a:noFill/>
          <a:ln/>
        </p:spPr>
        <p:txBody>
          <a:bodyPr/>
          <a:lstStyle/>
          <a:p>
            <a:r>
              <a:rPr lang="en-US" smtClean="0"/>
              <a:t>Here in Virginia, as in the United States, demand has grown substantially – up  60 percent among residential customers in Virginia since 1990.   There are many reasons.   </a:t>
            </a:r>
          </a:p>
          <a:p>
            <a:endParaRPr lang="en-US" smtClean="0"/>
          </a:p>
          <a:p>
            <a:r>
              <a:rPr lang="en-US" smtClean="0"/>
              <a:t>Virginians have been building larger homes and equipping them with more electronics.  Plus, Dominion Virginia Power has added more than 500,000 customers since our last base rate case in 1992. In other words, many more people are using much more electricity.</a:t>
            </a:r>
          </a:p>
          <a:p>
            <a:endParaRPr lang="en-US" smtClean="0"/>
          </a:p>
          <a:p>
            <a:endParaRPr lang="en-US" smtClean="0"/>
          </a:p>
        </p:txBody>
      </p:sp>
      <p:sp>
        <p:nvSpPr>
          <p:cNvPr id="25604" name="Slide Number Placeholder 3"/>
          <p:cNvSpPr>
            <a:spLocks noGrp="1"/>
          </p:cNvSpPr>
          <p:nvPr>
            <p:ph type="sldNum" sz="quarter" idx="5"/>
          </p:nvPr>
        </p:nvSpPr>
        <p:spPr>
          <a:noFill/>
        </p:spPr>
        <p:txBody>
          <a:bodyPr/>
          <a:lstStyle/>
          <a:p>
            <a:fld id="{F7764706-A5B4-4E14-B152-4A9A1C561A1B}" type="slidenum">
              <a:rPr lang="en-US" smtClean="0"/>
              <a:pPr/>
              <a:t>5</a:t>
            </a:fld>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p>
            <a:fld id="{16030D08-A975-4525-8ADD-82C7B8FEAC24}" type="slidenum">
              <a:rPr lang="en-US" smtClean="0"/>
              <a:pPr/>
              <a:t>6</a:t>
            </a:fld>
            <a:endParaRPr lang="en-US" smtClean="0"/>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p:spPr>
        <p:txBody>
          <a:bodyPr/>
          <a:lstStyle/>
          <a:p>
            <a:r>
              <a:rPr lang="en-US" smtClean="0"/>
              <a:t>… because demand is not going to let up.  PJM, which manages the regional transmission grid, estimates that by 2019, Dominion Virginia Power’s service area will require an additional 4,600 megawatts of capacity, or enough power for more than one million new homes.  </a:t>
            </a:r>
          </a:p>
          <a:p>
            <a:endParaRPr lang="en-US" smtClean="0"/>
          </a:p>
          <a:p>
            <a:r>
              <a:rPr lang="en-US" smtClean="0"/>
              <a:t>We expect to hook up about 30,000 new customers a year this year and into the future.  Some of those customers are data centers in Northern Virginia that process Internet traffic. </a:t>
            </a:r>
          </a:p>
          <a:p>
            <a:endParaRPr lang="en-US" smtClean="0"/>
          </a:p>
          <a:p>
            <a:r>
              <a:rPr lang="en-US" smtClean="0"/>
              <a:t>Half the world’s Internet traffic goes through these data centers in Northern Virginia, and new centers are being planned in other parts of the state, as well.   They use a lot more electricity than the typical office building.  </a:t>
            </a:r>
          </a:p>
          <a:p>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899E1E3-4C19-4E7E-A69F-A6D218E04419}" type="slidenum">
              <a:rPr lang="en-US"/>
              <a:pPr/>
              <a:t>7</a:t>
            </a:fld>
            <a:endParaRPr lang="en-US"/>
          </a:p>
        </p:txBody>
      </p:sp>
      <p:sp>
        <p:nvSpPr>
          <p:cNvPr id="640002" name="Rectangle 2"/>
          <p:cNvSpPr>
            <a:spLocks noGrp="1" noRot="1" noChangeAspect="1" noChangeArrowheads="1" noTextEdit="1"/>
          </p:cNvSpPr>
          <p:nvPr>
            <p:ph type="sldImg"/>
          </p:nvPr>
        </p:nvSpPr>
        <p:spPr>
          <a:ln/>
        </p:spPr>
      </p:sp>
      <p:sp>
        <p:nvSpPr>
          <p:cNvPr id="640003" name="Rectangle 3"/>
          <p:cNvSpPr>
            <a:spLocks noGrp="1" noChangeArrowheads="1"/>
          </p:cNvSpPr>
          <p:nvPr>
            <p:ph type="body" idx="1"/>
          </p:nvPr>
        </p:nvSpPr>
        <p:spPr/>
        <p:txBody>
          <a:bodyPr/>
          <a:lstStyle/>
          <a:p>
            <a:r>
              <a:rPr lang="en-US"/>
              <a:t>We have a strategy to close the gap with three tools:  conservation, new generation, and transmission and delivery improvements.  I’m going to talk briefly about each of these.</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01F6666-F573-4E43-81DF-1001F38A3DEA}" type="slidenum">
              <a:rPr lang="en-US"/>
              <a:pPr/>
              <a:t>8</a:t>
            </a:fld>
            <a:endParaRPr lang="en-US"/>
          </a:p>
        </p:txBody>
      </p:sp>
      <p:sp>
        <p:nvSpPr>
          <p:cNvPr id="648194" name="Rectangle 2"/>
          <p:cNvSpPr>
            <a:spLocks noGrp="1" noRot="1" noChangeAspect="1" noChangeArrowheads="1" noTextEdit="1"/>
          </p:cNvSpPr>
          <p:nvPr>
            <p:ph type="sldImg"/>
          </p:nvPr>
        </p:nvSpPr>
        <p:spPr>
          <a:ln/>
        </p:spPr>
      </p:sp>
      <p:sp>
        <p:nvSpPr>
          <p:cNvPr id="648195" name="Rectangle 3"/>
          <p:cNvSpPr>
            <a:spLocks noGrp="1" noChangeArrowheads="1"/>
          </p:cNvSpPr>
          <p:nvPr>
            <p:ph type="body" idx="1"/>
          </p:nvPr>
        </p:nvSpPr>
        <p:spPr/>
        <p:txBody>
          <a:bodyPr/>
          <a:lstStyle/>
          <a:p>
            <a:r>
              <a:rPr lang="en-US"/>
              <a:t>Conservation is a major priority for our company.  On Earth Day this year we announced that we had distributed our three millionth compact florescent light bulb as part of our partnership with Home Depot.  We will be filing our comprehensive conservation plan with our state regulators in July.  This plan is expected to save customers about $1 billion over 15 years by installing smart meters in every home and by implementing a series of other programs I’ll describe on the next slides.  Conservation is a critical element of our integrated strategy.</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F4723DB1-1493-4240-ADB1-5856D72EBD86}" type="slidenum">
              <a:rPr lang="en-US" smtClean="0"/>
              <a:pPr/>
              <a:t>9</a:t>
            </a:fld>
            <a:endParaRPr lang="en-US" smtClean="0"/>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p:spPr>
        <p:txBody>
          <a:bodyPr/>
          <a:lstStyle/>
          <a:p>
            <a:r>
              <a:rPr lang="en-US" smtClean="0"/>
              <a:t>Smart meters are the way of the future. With Smart Meters, you will have more information in your hands about how you use power, for what and when. This will enable all of us to manage our energy use without compromising power needs. </a:t>
            </a:r>
          </a:p>
          <a:p>
            <a:endParaRPr lang="en-US" smtClean="0"/>
          </a:p>
          <a:p>
            <a:r>
              <a:rPr lang="en-US" smtClean="0"/>
              <a:t>Smart meters can communicate electronically back and forth with the company.  This will enable us to identify areas of outages and other problems in the system quicker.  The system can run more efficiently and at lower cost.  </a:t>
            </a:r>
          </a:p>
          <a:p>
            <a:endParaRPr lang="en-US" smtClean="0"/>
          </a:p>
          <a:p>
            <a:r>
              <a:rPr lang="en-US" smtClean="0"/>
              <a:t>Initially, we have installed a small number of smart meters in the Richmond suburb of Midlothian and will install 47,000 in the Charlottesville area by the end of the year to test their performance.  We expect to invest about $600 million to replace all our existing electric meters with smart meters by 2014. </a:t>
            </a:r>
          </a:p>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45442" name="Picture 2" descr="PPP_SABST_TLE_LightMotion_Blue"/>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445443" name="Rectangle 3"/>
          <p:cNvSpPr>
            <a:spLocks noGrp="1" noChangeArrowheads="1"/>
          </p:cNvSpPr>
          <p:nvPr>
            <p:ph type="ctrTitle"/>
          </p:nvPr>
        </p:nvSpPr>
        <p:spPr>
          <a:xfrm>
            <a:off x="228600" y="2514600"/>
            <a:ext cx="8686800" cy="914400"/>
          </a:xfrm>
        </p:spPr>
        <p:txBody>
          <a:bodyPr/>
          <a:lstStyle>
            <a:lvl1pPr algn="ctr">
              <a:defRPr>
                <a:solidFill>
                  <a:schemeClr val="tx2"/>
                </a:solidFill>
              </a:defRPr>
            </a:lvl1pPr>
          </a:lstStyle>
          <a:p>
            <a:r>
              <a:rPr lang="en-US"/>
              <a:t>Click to edit Master title style</a:t>
            </a:r>
          </a:p>
        </p:txBody>
      </p:sp>
      <p:sp>
        <p:nvSpPr>
          <p:cNvPr id="445444" name="Rectangle 4"/>
          <p:cNvSpPr>
            <a:spLocks noGrp="1" noChangeArrowheads="1"/>
          </p:cNvSpPr>
          <p:nvPr>
            <p:ph type="subTitle" idx="1"/>
          </p:nvPr>
        </p:nvSpPr>
        <p:spPr>
          <a:xfrm>
            <a:off x="228600" y="3505200"/>
            <a:ext cx="8686800" cy="838200"/>
          </a:xfrm>
        </p:spPr>
        <p:txBody>
          <a:bodyPr anchor="ctr"/>
          <a:lstStyle>
            <a:lvl1pPr marL="0" indent="0" algn="ctr">
              <a:buFontTx/>
              <a:buNone/>
              <a:defRPr>
                <a:solidFill>
                  <a:schemeClr val="tx2"/>
                </a:solidFill>
              </a:defRPr>
            </a:lvl1pPr>
          </a:lstStyle>
          <a:p>
            <a:r>
              <a:rPr lang="en-US"/>
              <a:t>Click to edit Master subtitle style</a:t>
            </a:r>
          </a:p>
        </p:txBody>
      </p:sp>
      <p:sp>
        <p:nvSpPr>
          <p:cNvPr id="445445" name="Rectangle 5"/>
          <p:cNvSpPr>
            <a:spLocks noGrp="1" noChangeArrowheads="1"/>
          </p:cNvSpPr>
          <p:nvPr>
            <p:ph type="dt" sz="half" idx="2"/>
          </p:nvPr>
        </p:nvSpPr>
        <p:spPr/>
        <p:txBody>
          <a:bodyPr/>
          <a:lstStyle>
            <a:lvl1pPr>
              <a:defRPr/>
            </a:lvl1pPr>
          </a:lstStyle>
          <a:p>
            <a:endParaRPr lang="en-US"/>
          </a:p>
        </p:txBody>
      </p:sp>
      <p:sp>
        <p:nvSpPr>
          <p:cNvPr id="445446" name="Rectangle 6"/>
          <p:cNvSpPr>
            <a:spLocks noGrp="1" noChangeArrowheads="1"/>
          </p:cNvSpPr>
          <p:nvPr>
            <p:ph type="ftr" sz="quarter" idx="3"/>
          </p:nvPr>
        </p:nvSpPr>
        <p:spPr/>
        <p:txBody>
          <a:bodyPr/>
          <a:lstStyle>
            <a:lvl1pPr>
              <a:defRPr/>
            </a:lvl1pPr>
          </a:lstStyle>
          <a:p>
            <a:endParaRPr lang="en-US"/>
          </a:p>
        </p:txBody>
      </p:sp>
      <p:sp>
        <p:nvSpPr>
          <p:cNvPr id="445447" name="Rectangle 7"/>
          <p:cNvSpPr>
            <a:spLocks noGrp="1" noChangeArrowheads="1"/>
          </p:cNvSpPr>
          <p:nvPr>
            <p:ph type="sldNum" sz="quarter" idx="4"/>
          </p:nvPr>
        </p:nvSpPr>
        <p:spPr/>
        <p:txBody>
          <a:bodyPr/>
          <a:lstStyle>
            <a:lvl1pPr>
              <a:defRPr/>
            </a:lvl1pPr>
          </a:lstStyle>
          <a:p>
            <a:fld id="{E23740B5-B228-42B7-BF03-82448779512C}" type="slidenum">
              <a:rPr lang="en-US"/>
              <a:pPr/>
              <a:t>‹#›</a:t>
            </a:fld>
            <a:endParaRPr lang="en-US"/>
          </a:p>
        </p:txBody>
      </p:sp>
      <p:sp>
        <p:nvSpPr>
          <p:cNvPr id="445448" name="Text Box 8"/>
          <p:cNvSpPr txBox="1">
            <a:spLocks noChangeArrowheads="1"/>
          </p:cNvSpPr>
          <p:nvPr userDrawn="1"/>
        </p:nvSpPr>
        <p:spPr bwMode="auto">
          <a:xfrm>
            <a:off x="0" y="6489700"/>
            <a:ext cx="369888" cy="274638"/>
          </a:xfrm>
          <a:prstGeom prst="rect">
            <a:avLst/>
          </a:prstGeom>
          <a:noFill/>
          <a:ln w="9525">
            <a:noFill/>
            <a:miter lim="800000"/>
            <a:headEnd/>
            <a:tailEnd/>
          </a:ln>
          <a:effectLst/>
        </p:spPr>
        <p:txBody>
          <a:bodyPr wrap="none">
            <a:spAutoFit/>
          </a:bodyPr>
          <a:lstStyle/>
          <a:p>
            <a:fld id="{A3B7FAD7-42EA-4793-B863-2DE13F396881}" type="slidenum">
              <a:rPr lang="en-US" sz="1200"/>
              <a:pPr/>
              <a:t>‹#›</a:t>
            </a:fld>
            <a:endParaRPr lang="en-US" sz="1200"/>
          </a:p>
        </p:txBody>
      </p:sp>
    </p:spTree>
  </p:cSld>
  <p:clrMapOvr>
    <a:masterClrMapping/>
  </p:clrMapOvr>
  <p:transition spd="med">
    <p:wipe dir="r"/>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3C9989B8-A8C7-4B9F-BA46-8D38D9C82DFD}" type="slidenum">
              <a:rPr lang="en-US"/>
              <a:pPr/>
              <a:t>‹#›</a:t>
            </a:fld>
            <a:endParaRPr lang="en-US"/>
          </a:p>
        </p:txBody>
      </p:sp>
    </p:spTree>
  </p:cSld>
  <p:clrMapOvr>
    <a:masterClrMapping/>
  </p:clrMapOvr>
  <p:transition spd="med">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3700" y="228600"/>
            <a:ext cx="2171700" cy="6172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228600"/>
            <a:ext cx="6362700" cy="6172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77C2CE0-DFBB-4383-9649-85812BDCDA16}" type="slidenum">
              <a:rPr lang="en-US"/>
              <a:pPr/>
              <a:t>‹#›</a:t>
            </a:fld>
            <a:endParaRPr lang="en-US"/>
          </a:p>
        </p:txBody>
      </p:sp>
    </p:spTree>
  </p:cSld>
  <p:clrMapOvr>
    <a:masterClrMapping/>
  </p:clrMapOvr>
  <p:transition spd="med">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6803DF8D-84AB-494C-965E-2AC7D5F31C6C}" type="slidenum">
              <a:rPr lang="en-US"/>
              <a:pPr/>
              <a:t>‹#›</a:t>
            </a:fld>
            <a:endParaRPr lang="en-US"/>
          </a:p>
        </p:txBody>
      </p:sp>
    </p:spTree>
  </p:cSld>
  <p:clrMapOvr>
    <a:masterClrMapping/>
  </p:clrMapOvr>
  <p:transition spd="med">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C30BCC75-7BFF-4620-8244-EDF95F8EE5EE}" type="slidenum">
              <a:rPr lang="en-US"/>
              <a:pPr/>
              <a:t>‹#›</a:t>
            </a:fld>
            <a:endParaRPr lang="en-US"/>
          </a:p>
        </p:txBody>
      </p:sp>
    </p:spTree>
  </p:cSld>
  <p:clrMapOvr>
    <a:masterClrMapping/>
  </p:clrMapOvr>
  <p:transition spd="med">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57675" cy="502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38675" y="1371600"/>
            <a:ext cx="4259263" cy="502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79DCCA36-A773-407E-AFFF-F9EA351B335A}" type="slidenum">
              <a:rPr lang="en-US"/>
              <a:pPr/>
              <a:t>‹#›</a:t>
            </a:fld>
            <a:endParaRPr lang="en-US"/>
          </a:p>
        </p:txBody>
      </p:sp>
    </p:spTree>
  </p:cSld>
  <p:clrMapOvr>
    <a:masterClrMapping/>
  </p:clrMapOvr>
  <p:transition spd="med">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F096DBAD-9A5B-4FF7-AB94-EB59FD77B0D0}" type="slidenum">
              <a:rPr lang="en-US"/>
              <a:pPr/>
              <a:t>‹#›</a:t>
            </a:fld>
            <a:endParaRPr lang="en-US"/>
          </a:p>
        </p:txBody>
      </p:sp>
    </p:spTree>
  </p:cSld>
  <p:clrMapOvr>
    <a:masterClrMapping/>
  </p:clrMapOvr>
  <p:transition spd="med">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39FC1A75-E4E4-42C6-8C87-720E7FD11E3A}" type="slidenum">
              <a:rPr lang="en-US"/>
              <a:pPr/>
              <a:t>‹#›</a:t>
            </a:fld>
            <a:endParaRPr lang="en-US"/>
          </a:p>
        </p:txBody>
      </p:sp>
    </p:spTree>
  </p:cSld>
  <p:clrMapOvr>
    <a:masterClrMapping/>
  </p:clrMapOvr>
  <p:transition spd="med">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03A42CA1-E4EC-40CF-BCEB-6A967480F519}" type="slidenum">
              <a:rPr lang="en-US"/>
              <a:pPr/>
              <a:t>‹#›</a:t>
            </a:fld>
            <a:endParaRPr lang="en-US"/>
          </a:p>
        </p:txBody>
      </p:sp>
    </p:spTree>
  </p:cSld>
  <p:clrMapOvr>
    <a:masterClrMapping/>
  </p:clrMapOvr>
  <p:transition spd="med">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DCE8F83F-488C-4180-A72A-E543E8A49D5A}" type="slidenum">
              <a:rPr lang="en-US"/>
              <a:pPr/>
              <a:t>‹#›</a:t>
            </a:fld>
            <a:endParaRPr lang="en-US"/>
          </a:p>
        </p:txBody>
      </p:sp>
    </p:spTree>
  </p:cSld>
  <p:clrMapOvr>
    <a:masterClrMapping/>
  </p:clrMapOvr>
  <p:transition spd="med">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CDD79E2C-2DEE-4E7E-BF3D-77423FCAD1DA}" type="slidenum">
              <a:rPr lang="en-US"/>
              <a:pPr/>
              <a:t>‹#›</a:t>
            </a:fld>
            <a:endParaRPr lang="en-US"/>
          </a:p>
        </p:txBody>
      </p:sp>
    </p:spTree>
  </p:cSld>
  <p:clrMapOvr>
    <a:masterClrMapping/>
  </p:clrMapOvr>
  <p:transition spd="med">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DDDDDD"/>
        </a:solidFill>
        <a:effectLst/>
      </p:bgPr>
    </p:bg>
    <p:spTree>
      <p:nvGrpSpPr>
        <p:cNvPr id="1" name=""/>
        <p:cNvGrpSpPr/>
        <p:nvPr/>
      </p:nvGrpSpPr>
      <p:grpSpPr>
        <a:xfrm>
          <a:off x="0" y="0"/>
          <a:ext cx="0" cy="0"/>
          <a:chOff x="0" y="0"/>
          <a:chExt cx="0" cy="0"/>
        </a:xfrm>
      </p:grpSpPr>
      <p:pic>
        <p:nvPicPr>
          <p:cNvPr id="444418" name="Picture 2" descr="PPP_SABST_PRT_LightMotion_Blue"/>
          <p:cNvPicPr>
            <a:picLocks noChangeAspect="1" noChangeArrowheads="1"/>
          </p:cNvPicPr>
          <p:nvPr/>
        </p:nvPicPr>
        <p:blipFill>
          <a:blip r:embed="rId13"/>
          <a:srcRect/>
          <a:stretch>
            <a:fillRect/>
          </a:stretch>
        </p:blipFill>
        <p:spPr bwMode="auto">
          <a:xfrm>
            <a:off x="0" y="0"/>
            <a:ext cx="9144000" cy="6858000"/>
          </a:xfrm>
          <a:prstGeom prst="rect">
            <a:avLst/>
          </a:prstGeom>
          <a:noFill/>
        </p:spPr>
      </p:pic>
      <p:sp>
        <p:nvSpPr>
          <p:cNvPr id="444419" name="Rectangle 3"/>
          <p:cNvSpPr>
            <a:spLocks noGrp="1" noChangeArrowheads="1"/>
          </p:cNvSpPr>
          <p:nvPr>
            <p:ph type="title"/>
          </p:nvPr>
        </p:nvSpPr>
        <p:spPr bwMode="auto">
          <a:xfrm>
            <a:off x="228600" y="228600"/>
            <a:ext cx="8686800" cy="9144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44420" name="Rectangle 4"/>
          <p:cNvSpPr>
            <a:spLocks noGrp="1" noChangeArrowheads="1"/>
          </p:cNvSpPr>
          <p:nvPr>
            <p:ph type="body" idx="1"/>
          </p:nvPr>
        </p:nvSpPr>
        <p:spPr bwMode="auto">
          <a:xfrm>
            <a:off x="228600" y="1371600"/>
            <a:ext cx="8669338" cy="5029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44421" name="Rectangle 5"/>
          <p:cNvSpPr>
            <a:spLocks noGrp="1" noChangeArrowheads="1"/>
          </p:cNvSpPr>
          <p:nvPr>
            <p:ph type="dt" sz="half" idx="2"/>
          </p:nvPr>
        </p:nvSpPr>
        <p:spPr bwMode="auto">
          <a:xfrm>
            <a:off x="228600" y="6492875"/>
            <a:ext cx="2133600" cy="3651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solidFill>
                  <a:srgbClr val="FFFFFF"/>
                </a:solidFill>
              </a:defRPr>
            </a:lvl1pPr>
          </a:lstStyle>
          <a:p>
            <a:endParaRPr lang="en-US"/>
          </a:p>
        </p:txBody>
      </p:sp>
      <p:sp>
        <p:nvSpPr>
          <p:cNvPr id="444422" name="Rectangle 6"/>
          <p:cNvSpPr>
            <a:spLocks noGrp="1" noChangeArrowheads="1"/>
          </p:cNvSpPr>
          <p:nvPr>
            <p:ph type="ftr" sz="quarter" idx="3"/>
          </p:nvPr>
        </p:nvSpPr>
        <p:spPr bwMode="auto">
          <a:xfrm>
            <a:off x="3124200" y="6492875"/>
            <a:ext cx="2895600" cy="3651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solidFill>
                  <a:srgbClr val="FFFFFF"/>
                </a:solidFill>
              </a:defRPr>
            </a:lvl1pPr>
          </a:lstStyle>
          <a:p>
            <a:endParaRPr lang="en-US"/>
          </a:p>
        </p:txBody>
      </p:sp>
      <p:sp>
        <p:nvSpPr>
          <p:cNvPr id="444423" name="Rectangle 7"/>
          <p:cNvSpPr>
            <a:spLocks noGrp="1" noChangeArrowheads="1"/>
          </p:cNvSpPr>
          <p:nvPr>
            <p:ph type="sldNum" sz="quarter" idx="4"/>
          </p:nvPr>
        </p:nvSpPr>
        <p:spPr bwMode="auto">
          <a:xfrm>
            <a:off x="6764338" y="6492875"/>
            <a:ext cx="2133600" cy="3651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solidFill>
                  <a:srgbClr val="FFFFFF"/>
                </a:solidFill>
              </a:defRPr>
            </a:lvl1pPr>
          </a:lstStyle>
          <a:p>
            <a:fld id="{93CBE959-A610-4E13-B57F-A8D761ECFC2F}" type="slidenum">
              <a:rPr lang="en-US"/>
              <a:pPr/>
              <a:t>‹#›</a:t>
            </a:fld>
            <a:endParaRPr lang="en-US"/>
          </a:p>
        </p:txBody>
      </p:sp>
      <p:sp>
        <p:nvSpPr>
          <p:cNvPr id="444424" name="Text Box 8"/>
          <p:cNvSpPr txBox="1">
            <a:spLocks noChangeArrowheads="1"/>
          </p:cNvSpPr>
          <p:nvPr userDrawn="1"/>
        </p:nvSpPr>
        <p:spPr bwMode="auto">
          <a:xfrm>
            <a:off x="0" y="6489700"/>
            <a:ext cx="369888" cy="274638"/>
          </a:xfrm>
          <a:prstGeom prst="rect">
            <a:avLst/>
          </a:prstGeom>
          <a:noFill/>
          <a:ln w="9525">
            <a:noFill/>
            <a:miter lim="800000"/>
            <a:headEnd/>
            <a:tailEnd/>
          </a:ln>
          <a:effectLst/>
        </p:spPr>
        <p:txBody>
          <a:bodyPr wrap="none">
            <a:spAutoFit/>
          </a:bodyPr>
          <a:lstStyle/>
          <a:p>
            <a:fld id="{663CFE95-E62D-4669-8638-A7CDBCD452CA}" type="slidenum">
              <a:rPr lang="en-US" sz="1200"/>
              <a:pPr/>
              <a:t>‹#›</a:t>
            </a:fld>
            <a:endParaRPr lang="en-US" sz="1200"/>
          </a:p>
        </p:txBody>
      </p:sp>
    </p:spTree>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Lst>
  <p:transition spd="med">
    <p:wipe dir="r"/>
  </p:transition>
  <p:timing>
    <p:tnLst>
      <p:par>
        <p:cTn id="1" dur="indefinite" restart="never" nodeType="tmRoot"/>
      </p:par>
    </p:tnLst>
  </p:timing>
  <p:hf hdr="0" ftr="0" dt="0"/>
  <p:txStyles>
    <p:titleStyle>
      <a:lvl1pPr algn="l" rtl="0" fontAlgn="base">
        <a:spcBef>
          <a:spcPct val="0"/>
        </a:spcBef>
        <a:spcAft>
          <a:spcPct val="0"/>
        </a:spcAft>
        <a:defRPr sz="3000" b="1">
          <a:solidFill>
            <a:srgbClr val="FFFFFF"/>
          </a:solidFill>
          <a:latin typeface="+mj-lt"/>
          <a:ea typeface="+mj-ea"/>
          <a:cs typeface="+mj-cs"/>
        </a:defRPr>
      </a:lvl1pPr>
      <a:lvl2pPr algn="l" rtl="0" fontAlgn="base">
        <a:spcBef>
          <a:spcPct val="0"/>
        </a:spcBef>
        <a:spcAft>
          <a:spcPct val="0"/>
        </a:spcAft>
        <a:defRPr sz="3000" b="1">
          <a:solidFill>
            <a:srgbClr val="FFFFFF"/>
          </a:solidFill>
          <a:latin typeface="Arial" charset="0"/>
        </a:defRPr>
      </a:lvl2pPr>
      <a:lvl3pPr algn="l" rtl="0" fontAlgn="base">
        <a:spcBef>
          <a:spcPct val="0"/>
        </a:spcBef>
        <a:spcAft>
          <a:spcPct val="0"/>
        </a:spcAft>
        <a:defRPr sz="3000" b="1">
          <a:solidFill>
            <a:srgbClr val="FFFFFF"/>
          </a:solidFill>
          <a:latin typeface="Arial" charset="0"/>
        </a:defRPr>
      </a:lvl3pPr>
      <a:lvl4pPr algn="l" rtl="0" fontAlgn="base">
        <a:spcBef>
          <a:spcPct val="0"/>
        </a:spcBef>
        <a:spcAft>
          <a:spcPct val="0"/>
        </a:spcAft>
        <a:defRPr sz="3000" b="1">
          <a:solidFill>
            <a:srgbClr val="FFFFFF"/>
          </a:solidFill>
          <a:latin typeface="Arial" charset="0"/>
        </a:defRPr>
      </a:lvl4pPr>
      <a:lvl5pPr algn="l" rtl="0" fontAlgn="base">
        <a:spcBef>
          <a:spcPct val="0"/>
        </a:spcBef>
        <a:spcAft>
          <a:spcPct val="0"/>
        </a:spcAft>
        <a:defRPr sz="3000" b="1">
          <a:solidFill>
            <a:srgbClr val="FFFFFF"/>
          </a:solidFill>
          <a:latin typeface="Arial" charset="0"/>
        </a:defRPr>
      </a:lvl5pPr>
      <a:lvl6pPr marL="457200" algn="l" rtl="0" fontAlgn="base">
        <a:spcBef>
          <a:spcPct val="0"/>
        </a:spcBef>
        <a:spcAft>
          <a:spcPct val="0"/>
        </a:spcAft>
        <a:defRPr sz="3000" b="1">
          <a:solidFill>
            <a:srgbClr val="FFFFFF"/>
          </a:solidFill>
          <a:latin typeface="Arial" charset="0"/>
        </a:defRPr>
      </a:lvl6pPr>
      <a:lvl7pPr marL="914400" algn="l" rtl="0" fontAlgn="base">
        <a:spcBef>
          <a:spcPct val="0"/>
        </a:spcBef>
        <a:spcAft>
          <a:spcPct val="0"/>
        </a:spcAft>
        <a:defRPr sz="3000" b="1">
          <a:solidFill>
            <a:srgbClr val="FFFFFF"/>
          </a:solidFill>
          <a:latin typeface="Arial" charset="0"/>
        </a:defRPr>
      </a:lvl7pPr>
      <a:lvl8pPr marL="1371600" algn="l" rtl="0" fontAlgn="base">
        <a:spcBef>
          <a:spcPct val="0"/>
        </a:spcBef>
        <a:spcAft>
          <a:spcPct val="0"/>
        </a:spcAft>
        <a:defRPr sz="3000" b="1">
          <a:solidFill>
            <a:srgbClr val="FFFFFF"/>
          </a:solidFill>
          <a:latin typeface="Arial" charset="0"/>
        </a:defRPr>
      </a:lvl8pPr>
      <a:lvl9pPr marL="1828800" algn="l" rtl="0" fontAlgn="base">
        <a:spcBef>
          <a:spcPct val="0"/>
        </a:spcBef>
        <a:spcAft>
          <a:spcPct val="0"/>
        </a:spcAft>
        <a:defRPr sz="3000" b="1">
          <a:solidFill>
            <a:srgbClr val="FFFFFF"/>
          </a:solidFill>
          <a:latin typeface="Arial" charset="0"/>
        </a:defRPr>
      </a:lvl9pPr>
    </p:titleStyle>
    <p:bodyStyle>
      <a:lvl1pPr marL="342900" indent="-342900" algn="l" rtl="0" fontAlgn="base">
        <a:spcBef>
          <a:spcPct val="20000"/>
        </a:spcBef>
        <a:spcAft>
          <a:spcPct val="0"/>
        </a:spcAft>
        <a:buChar char="•"/>
        <a:defRPr sz="2400">
          <a:solidFill>
            <a:schemeClr val="tx1"/>
          </a:solidFill>
          <a:latin typeface="+mn-lt"/>
          <a:ea typeface="+mn-ea"/>
          <a:cs typeface="+mn-cs"/>
        </a:defRPr>
      </a:lvl1pPr>
      <a:lvl2pPr marL="742950" indent="-285750" algn="l" rtl="0" fontAlgn="base">
        <a:spcBef>
          <a:spcPct val="20000"/>
        </a:spcBef>
        <a:spcAft>
          <a:spcPct val="0"/>
        </a:spcAft>
        <a:buChar char="–"/>
        <a:defRPr sz="2000">
          <a:solidFill>
            <a:schemeClr val="tx1"/>
          </a:solidFill>
          <a:latin typeface="+mn-lt"/>
        </a:defRPr>
      </a:lvl2pPr>
      <a:lvl3pPr marL="1143000" indent="-228600" algn="l" rtl="0" fontAlgn="base">
        <a:spcBef>
          <a:spcPct val="20000"/>
        </a:spcBef>
        <a:spcAft>
          <a:spcPct val="0"/>
        </a:spcAft>
        <a:buChar char="•"/>
        <a:defRPr>
          <a:solidFill>
            <a:schemeClr val="tx1"/>
          </a:solidFill>
          <a:latin typeface="+mn-lt"/>
        </a:defRPr>
      </a:lvl3pPr>
      <a:lvl4pPr marL="1600200" indent="-228600" algn="l" rtl="0" fontAlgn="base">
        <a:spcBef>
          <a:spcPct val="20000"/>
        </a:spcBef>
        <a:spcAft>
          <a:spcPct val="0"/>
        </a:spcAft>
        <a:buChar char="–"/>
        <a:defRPr sz="1600">
          <a:solidFill>
            <a:schemeClr val="tx1"/>
          </a:solidFill>
          <a:latin typeface="+mn-lt"/>
        </a:defRPr>
      </a:lvl4pPr>
      <a:lvl5pPr marL="2057400" indent="-228600" algn="l" rtl="0" fontAlgn="base">
        <a:spcBef>
          <a:spcPct val="20000"/>
        </a:spcBef>
        <a:spcAft>
          <a:spcPct val="0"/>
        </a:spcAft>
        <a:buChar char="»"/>
        <a:defRPr sz="1600">
          <a:solidFill>
            <a:schemeClr val="tx1"/>
          </a:solidFill>
          <a:latin typeface="+mn-lt"/>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34.jpeg"/><Relationship Id="rId4" Type="http://schemas.openxmlformats.org/officeDocument/2006/relationships/image" Target="../media/image33.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chart" Target="../charts/chart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4.xml.rels><?xml version="1.0" encoding="UTF-8" standalone="yes"?>
<Relationships xmlns="http://schemas.openxmlformats.org/package/2006/relationships"><Relationship Id="rId8" Type="http://schemas.openxmlformats.org/officeDocument/2006/relationships/image" Target="../media/image10.jpeg"/><Relationship Id="rId13" Type="http://schemas.openxmlformats.org/officeDocument/2006/relationships/hyperlink" Target="http://images.google.com/imgres?imgurl=http://images.jupiterimages.com/common/detail/87/17/22851787.jpg&amp;imgrefurl=http://www.jupiterimages.com/itemDetail.aspx?itemID=22851787&amp;h=250&amp;w=169&amp;sz=20&amp;hl=en&amp;start=16&amp;um=1&amp;tbnid=C7ILtd3_MsXuLM:&amp;tbnh=111&amp;tbnw=75&amp;prev=/images?q=+old+television&amp;svnum=10&amp;um=1&amp;hl=en&amp;rlz=1T4GZHZ_enUS235US235" TargetMode="External"/><Relationship Id="rId18" Type="http://schemas.openxmlformats.org/officeDocument/2006/relationships/image" Target="../media/image15.jpeg"/><Relationship Id="rId26" Type="http://schemas.openxmlformats.org/officeDocument/2006/relationships/image" Target="../media/image19.jpeg"/><Relationship Id="rId39" Type="http://schemas.openxmlformats.org/officeDocument/2006/relationships/hyperlink" Target="http://images.google.com/imgres?imgurl=http://maccentre.com.au/images/ipod_nano_blue.jpg&amp;imgrefurl=http://blogs.sun.com/Kirk/&amp;h=300&amp;w=300&amp;sz=12&amp;hl=en&amp;start=13&amp;um=1&amp;tbnid=MfF5-YZjwj4PVM:&amp;tbnh=116&amp;tbnw=116&amp;prev=/images?q=ipod&amp;svnum=10&amp;um=1&amp;hl=en&amp;rlz=1T4GZHZ_enUS235US235" TargetMode="External"/><Relationship Id="rId3" Type="http://schemas.openxmlformats.org/officeDocument/2006/relationships/hyperlink" Target="http://images.google.com/imgres?imgurl=http://reliablecctv.com/images/COMPUTAR%20CTR-024N-2%2024%20Hour%20Timelapse%20VCR.jpg&amp;imgrefurl=http://reliablecctv.com/cctv+specials/cctv+vcr+specials&amp;h=300&amp;w=521&amp;sz=56&amp;hl=en&amp;start=3&amp;um=1&amp;tbnid=Pyb8m098X5bQVM:&amp;tbnh=75&amp;tbnw=131&amp;prev=/images?q=vcr&amp;svnum=10&amp;um=1&amp;hl=en&amp;rlz=1T4GZHZ_enUS235US235&amp;sa=N" TargetMode="External"/><Relationship Id="rId21" Type="http://schemas.openxmlformats.org/officeDocument/2006/relationships/hyperlink" Target="http://images.google.com/imgres?imgurl=http://metsheads.blogharbor.com/sharp-boombox.jpg&amp;imgrefurl=http://metsheads.blogharbor.com/blog/SaberMETrics&amp;h=282&amp;w=550&amp;sz=18&amp;hl=en&amp;start=35&amp;um=1&amp;tbnid=vWHZeWehw17D5M:&amp;tbnh=68&amp;tbnw=133&amp;prev=/images?q=boombox&amp;start=18&amp;ndsp=18&amp;svnum=10&amp;um=1&amp;hl=en&amp;rlz=1T4GZHZ_enUS235US235&amp;sa=N" TargetMode="External"/><Relationship Id="rId34" Type="http://schemas.openxmlformats.org/officeDocument/2006/relationships/image" Target="../media/image23.jpeg"/><Relationship Id="rId42" Type="http://schemas.openxmlformats.org/officeDocument/2006/relationships/image" Target="../media/image27.jpeg"/><Relationship Id="rId7" Type="http://schemas.openxmlformats.org/officeDocument/2006/relationships/hyperlink" Target="http://images.google.com/imgres?imgurl=http://www.maslaroque.com/satellite/satellite-radio2.jpg&amp;imgrefurl=http://www.maslaroque.com/satellite/sitemap.php&amp;h=270&amp;w=367&amp;sz=24&amp;hl=en&amp;start=3&amp;um=1&amp;tbnid=5-fY_Ca1ZPZ-WM:&amp;tbnh=90&amp;tbnw=122&amp;prev=/images?q=satellite+radio&amp;svnum=10&amp;um=1&amp;hl=en&amp;rlz=1T4GZHZ_enUS235US235&amp;sa=N" TargetMode="External"/><Relationship Id="rId12" Type="http://schemas.openxmlformats.org/officeDocument/2006/relationships/image" Target="../media/image12.jpeg"/><Relationship Id="rId17" Type="http://schemas.openxmlformats.org/officeDocument/2006/relationships/hyperlink" Target="http://images.google.com/imgres?imgurl=http://www.sz-wholesale.com/uploadFiles/upimg2\CD-player_72.jpg&amp;imgrefurl=http://www.sz-wholesale.com/shenzhen_China_products/Audio-Video-Equipment_1.htm&amp;h=654&amp;w=711&amp;sz=114&amp;hl=en&amp;start=2&amp;um=1&amp;tbnid=aWheZuDUvAto0M:&amp;tbnh=129&amp;tbnw=140&amp;prev=/images?q=cd+player&amp;svnum=10&amp;um=1&amp;hl=en&amp;rlz=1T4GZHZ_enUS235US235" TargetMode="External"/><Relationship Id="rId25" Type="http://schemas.openxmlformats.org/officeDocument/2006/relationships/hyperlink" Target="http://images.google.com/imgres?imgurl=http://www.sz-wholesale.com/uploadFiles/L-130%20DVD%20player_172.jpg&amp;imgrefurl=http://www.sz-wholesale.com/shenzhen_China_products/DVD-Player_1.htm&amp;h=360&amp;w=360&amp;sz=18&amp;hl=en&amp;start=1&amp;um=1&amp;tbnid=j0ZSWB2hI1zg4M:&amp;tbnh=121&amp;tbnw=121&amp;prev=/images?q=dvd+player&amp;svnum=10&amp;um=1&amp;hl=en&amp;rlz=1T4GZHZ_enUS235US235" TargetMode="External"/><Relationship Id="rId33" Type="http://schemas.openxmlformats.org/officeDocument/2006/relationships/hyperlink" Target="http://images.google.com/imgres?imgurl=http://www.scaredmonkeys.com/fun-images/r927.jpg&amp;imgrefurl=http://www.thecamerabloggers.com/&amp;h=504&amp;w=600&amp;sz=22&amp;hl=en&amp;start=1&amp;um=1&amp;tbnid=xC9RfeI70memDM:&amp;tbnh=113&amp;tbnw=135&amp;prev=/images?q=digital+camera&amp;svnum=10&amp;um=1&amp;hl=en&amp;rlz=1T4GZHZ_enUS235US235" TargetMode="External"/><Relationship Id="rId38" Type="http://schemas.openxmlformats.org/officeDocument/2006/relationships/image" Target="../media/image25.jpeg"/><Relationship Id="rId2" Type="http://schemas.openxmlformats.org/officeDocument/2006/relationships/notesSlide" Target="../notesSlides/notesSlide4.xml"/><Relationship Id="rId16" Type="http://schemas.openxmlformats.org/officeDocument/2006/relationships/image" Target="../media/image14.jpeg"/><Relationship Id="rId20" Type="http://schemas.openxmlformats.org/officeDocument/2006/relationships/image" Target="../media/image16.jpeg"/><Relationship Id="rId29" Type="http://schemas.openxmlformats.org/officeDocument/2006/relationships/hyperlink" Target="http://images.google.com/imgres?imgurl=http://www.braindrips.com/multimedia/images/newsblast/blackberry2.jpg&amp;imgrefurl=http://www.braindrips.com/newsblast/archive/000067.shtml&amp;h=1230&amp;w=828&amp;sz=248&amp;hl=en&amp;start=8&amp;um=1&amp;tbnid=DsPvN9rGwpP6oM:&amp;tbnh=150&amp;tbnw=101&amp;prev=/images?q=blackberry&amp;svnum=10&amp;um=1&amp;hl=en&amp;rlz=1T4GZHZ_enUS235US235" TargetMode="External"/><Relationship Id="rId41" Type="http://schemas.openxmlformats.org/officeDocument/2006/relationships/hyperlink" Target="http://images.google.com/imgres?imgurl=http://computershopper.com/shoptalk/i/iphone_home.gif&amp;imgrefurl=http://computershopper.com/shoptalk/2007/06/29/from_the_news_desk_opinions_ab&amp;h=495&amp;w=300&amp;sz=41&amp;hl=en&amp;start=15&amp;um=1&amp;tbnid=EsbOx6jeRMozFM:&amp;tbnh=130&amp;tbnw=79&amp;prev=/images?q=iphone&amp;svnum=10&amp;um=1&amp;hl=en&amp;rlz=1T4GZHZ_enUS235US235&amp;sa=N" TargetMode="External"/><Relationship Id="rId1" Type="http://schemas.openxmlformats.org/officeDocument/2006/relationships/slideLayout" Target="../slideLayouts/slideLayout7.xml"/><Relationship Id="rId6" Type="http://schemas.openxmlformats.org/officeDocument/2006/relationships/image" Target="../media/image9.jpeg"/><Relationship Id="rId11" Type="http://schemas.openxmlformats.org/officeDocument/2006/relationships/hyperlink" Target="http://images.google.com/imgres?imgurl=http://www.musicmanmurray.com/recordplayers/mmm%20crossley/cr49ta_XL.jpg&amp;imgrefurl=http://www.threadless.com/profile/310137/goodinyoudies/88338/Record_Player_Help&amp;h=278&amp;w=278&amp;sz=25&amp;hl=en&amp;start=8&amp;um=1&amp;tbnid=f2csU_OeLP6PVM:&amp;tbnh=114&amp;tbnw=114&amp;prev=/images?q=record+player&amp;svnum=10&amp;um=1&amp;hl=en&amp;rlz=1T4GZHZ_enUS235US235&amp;sa=N" TargetMode="External"/><Relationship Id="rId24" Type="http://schemas.openxmlformats.org/officeDocument/2006/relationships/image" Target="../media/image18.jpeg"/><Relationship Id="rId32" Type="http://schemas.openxmlformats.org/officeDocument/2006/relationships/image" Target="../media/image22.jpeg"/><Relationship Id="rId37" Type="http://schemas.openxmlformats.org/officeDocument/2006/relationships/hyperlink" Target="http://images.google.com/imgres?imgurl=http://regmedia.co.uk/2006/07/13/nintendo_wii_1.jpg&amp;imgrefurl=http://www.reghardware.com/2007/07/20/wii_tops_3m_in_japan/&amp;h=400&amp;w=400&amp;sz=14&amp;hl=en&amp;start=3&amp;um=1&amp;tbnid=uR_q7BCdeMQ4qM:&amp;tbnh=124&amp;tbnw=124&amp;prev=/images?q=wii&amp;svnum=10&amp;um=1&amp;hl=en&amp;rlz=1T4GZHZ_enUS235US235" TargetMode="External"/><Relationship Id="rId40" Type="http://schemas.openxmlformats.org/officeDocument/2006/relationships/image" Target="../media/image26.jpeg"/><Relationship Id="rId5" Type="http://schemas.openxmlformats.org/officeDocument/2006/relationships/hyperlink" Target="http://images.google.com/imgres?imgurl=http://www.davisbargains.com/merchandise/VelocityBluetoothHeadset.gif&amp;imgrefurl=http://www.davisbargain.net/&amp;h=400&amp;w=400&amp;sz=26&amp;hl=en&amp;start=8&amp;um=1&amp;tbnid=sPdqF7F7gojqEM:&amp;tbnh=124&amp;tbnw=124&amp;prev=/images?q=bluetooth&amp;svnum=10&amp;um=1&amp;hl=en&amp;rlz=1T4GZHZ_enUS235US235" TargetMode="External"/><Relationship Id="rId15" Type="http://schemas.openxmlformats.org/officeDocument/2006/relationships/hyperlink" Target="http://images.google.com/imgres?imgurl=http://www.washear.org/tv.jpg&amp;imgrefurl=http://www.washear.org/ADtelevision.htm&amp;h=142&amp;w=201&amp;sz=11&amp;hl=en&amp;start=5&amp;um=1&amp;tbnid=pCcnGsff7M2rLM:&amp;tbnh=73&amp;tbnw=104&amp;prev=/images?q=1990+television&amp;svnum=10&amp;um=1&amp;hl=en&amp;rlz=1T4GZHZ_enUS235US235" TargetMode="External"/><Relationship Id="rId23" Type="http://schemas.openxmlformats.org/officeDocument/2006/relationships/hyperlink" Target="http://images.google.com/imgres?imgurl=http://img.alibaba.com/photo/50555707/TV_Set.jpg&amp;imgrefurl=http://soh.en.alibaba.com/product/50121836/50555707/CRT_TV_Sets/TV_Set.html&amp;h=360&amp;w=360&amp;sz=28&amp;hl=en&amp;start=4&amp;um=1&amp;tbnid=YYY3QcATRnnTrM:&amp;tbnh=121&amp;tbnw=121&amp;prev=/images?q=+tv+set&amp;ndsp=18&amp;svnum=10&amp;um=1&amp;hl=en&amp;rlz=1T4GZHZ_enUS235US235&amp;sa=N" TargetMode="External"/><Relationship Id="rId28" Type="http://schemas.openxmlformats.org/officeDocument/2006/relationships/image" Target="../media/image20.jpeg"/><Relationship Id="rId36" Type="http://schemas.openxmlformats.org/officeDocument/2006/relationships/image" Target="../media/image24.jpeg"/><Relationship Id="rId10" Type="http://schemas.openxmlformats.org/officeDocument/2006/relationships/image" Target="../media/image11.jpeg"/><Relationship Id="rId19" Type="http://schemas.openxmlformats.org/officeDocument/2006/relationships/hyperlink" Target="http://images.google.com/imgres?imgurl=http://www1.istockphoto.com/file_thumbview_approve/228833/2/istockphoto_228833_old_school_computer.jpg&amp;imgrefurl=http://www.istockphoto.com/file_closeup/?id=228833&amp;refnum=70438&amp;h=380&amp;w=380&amp;sz=28&amp;hl=en&amp;start=8&amp;um=1&amp;tbnid=HMVZv0wA0FXYPM:&amp;tbnh=123&amp;tbnw=123&amp;prev=/images?q=old+computer&amp;ndsp=18&amp;svnum=10&amp;um=1&amp;hl=en&amp;rlz=1T4GZHZ_enUS235US235&amp;sa=N" TargetMode="External"/><Relationship Id="rId31" Type="http://schemas.openxmlformats.org/officeDocument/2006/relationships/hyperlink" Target="http://images.google.com/imgres?imgurl=http://www.frontlinetec.com/laptop.jpg&amp;imgrefurl=http://www.frontlinetec.com/&amp;h=325&amp;w=351&amp;sz=9&amp;hl=en&amp;start=1&amp;um=1&amp;tbnid=TFh09xy_RGpjeM:&amp;tbnh=111&amp;tbnw=120&amp;prev=/images?q=lap+top&amp;svnum=10&amp;um=1&amp;hl=en&amp;rlz=1T4GZHZ_enUS235US235" TargetMode="External"/><Relationship Id="rId4" Type="http://schemas.openxmlformats.org/officeDocument/2006/relationships/image" Target="../media/image8.jpeg"/><Relationship Id="rId9" Type="http://schemas.openxmlformats.org/officeDocument/2006/relationships/hyperlink" Target="http://images.google.com/imgres?imgurl=http://www.mobilewhack.com/images/garmin-nuvi-670-gps-unveiled.jpg&amp;imgrefurl=http://www.mobilewhack.com/reviews/gps/&amp;h=310&amp;w=310&amp;sz=25&amp;hl=en&amp;start=6&amp;um=1&amp;tbnid=Q0RXXJ5SiDcBfM:&amp;tbnh=117&amp;tbnw=117&amp;prev=/images?q=gps&amp;svnum=10&amp;um=1&amp;hl=en&amp;rlz=1T4GZHZ_enUS235US235" TargetMode="External"/><Relationship Id="rId14" Type="http://schemas.openxmlformats.org/officeDocument/2006/relationships/image" Target="../media/image13.jpeg"/><Relationship Id="rId22" Type="http://schemas.openxmlformats.org/officeDocument/2006/relationships/image" Target="../media/image17.jpeg"/><Relationship Id="rId27" Type="http://schemas.openxmlformats.org/officeDocument/2006/relationships/hyperlink" Target="http://images.google.com/imgres?imgurl=http://youheardithere.files.wordpress.com/2007/05/moto-cell-phone2.jpg&amp;imgrefurl=http://youheardithere.com/&amp;h=400&amp;w=287&amp;sz=20&amp;hl=en&amp;start=2&amp;um=1&amp;tbnid=tOPjdkudwS7eJM:&amp;tbnh=124&amp;tbnw=89&amp;prev=/images?q=cell+phone&amp;svnum=10&amp;um=1&amp;hl=en&amp;rlz=1T4GZHZ_enUS235US235" TargetMode="External"/><Relationship Id="rId30" Type="http://schemas.openxmlformats.org/officeDocument/2006/relationships/image" Target="../media/image21.jpeg"/><Relationship Id="rId35" Type="http://schemas.openxmlformats.org/officeDocument/2006/relationships/hyperlink" Target="http://images.google.com/imgres?imgurl=http://www.dell.com/downloads/global/corporate/imagebank/displays/w3207tv_300.jpg&amp;imgrefurl=http://www.dell.com/content/topics/global.aspx/corp/imagebank/en/displays?c=us&amp;cs=555&amp;l=en&amp;s=biz&amp;h=2182&amp;w=3546&amp;sz=2780&amp;hl=en&amp;start=2&amp;um=1&amp;tbnid=9Im6aneqSLBy-M:&amp;tbnh=92&amp;tbnw=150&amp;prev=/images?q=lcd+tv&amp;svnum=10&amp;um=1&amp;hl=en&amp;rlz=1T4GZHZ_enUS235US235&amp;sa=N" TargetMode="External"/></Relationships>
</file>

<file path=ppt/slides/_rels/slide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29.jpe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7.xml"/><Relationship Id="rId1" Type="http://schemas.openxmlformats.org/officeDocument/2006/relationships/vmlDrawing" Target="../drawings/vmlDrawing2.vml"/><Relationship Id="rId5" Type="http://schemas.openxmlformats.org/officeDocument/2006/relationships/oleObject" Target="../embeddings/oleObject2.bin"/><Relationship Id="rId4" Type="http://schemas.openxmlformats.org/officeDocument/2006/relationships/image" Target="../media/image31.jpe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7.xml"/><Relationship Id="rId1" Type="http://schemas.openxmlformats.org/officeDocument/2006/relationships/vmlDrawing" Target="../drawings/vmlDrawing3.vml"/><Relationship Id="rId4" Type="http://schemas.openxmlformats.org/officeDocument/2006/relationships/oleObject" Target="../embeddings/oleObject3.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4"/>
          </p:nvPr>
        </p:nvSpPr>
        <p:spPr/>
        <p:txBody>
          <a:bodyPr/>
          <a:lstStyle/>
          <a:p>
            <a:fld id="{2C86831D-A848-4AF0-8317-6EB3DE150E1C}" type="slidenum">
              <a:rPr lang="en-US"/>
              <a:pPr/>
              <a:t>1</a:t>
            </a:fld>
            <a:endParaRPr lang="en-US"/>
          </a:p>
        </p:txBody>
      </p:sp>
      <p:sp>
        <p:nvSpPr>
          <p:cNvPr id="447494" name="Text Box 6"/>
          <p:cNvSpPr txBox="1">
            <a:spLocks noChangeArrowheads="1"/>
          </p:cNvSpPr>
          <p:nvPr/>
        </p:nvSpPr>
        <p:spPr bwMode="auto">
          <a:xfrm>
            <a:off x="2452688" y="2582863"/>
            <a:ext cx="4106862" cy="1554162"/>
          </a:xfrm>
          <a:prstGeom prst="rect">
            <a:avLst/>
          </a:prstGeom>
          <a:noFill/>
          <a:ln w="9525">
            <a:noFill/>
            <a:miter lim="800000"/>
            <a:headEnd/>
            <a:tailEnd/>
          </a:ln>
          <a:effectLst/>
        </p:spPr>
        <p:txBody>
          <a:bodyPr>
            <a:spAutoFit/>
          </a:bodyPr>
          <a:lstStyle/>
          <a:p>
            <a:pPr algn="ctr"/>
            <a:r>
              <a:rPr lang="en-US" sz="3200" b="1"/>
              <a:t>Dominion:</a:t>
            </a:r>
          </a:p>
          <a:p>
            <a:pPr algn="ctr"/>
            <a:r>
              <a:rPr lang="en-US" sz="3200" b="1"/>
              <a:t>New Directions in Energy</a:t>
            </a:r>
          </a:p>
        </p:txBody>
      </p:sp>
      <p:pic>
        <p:nvPicPr>
          <p:cNvPr id="447496" name="Picture 8" descr="Dec. 22, 2008"/>
          <p:cNvPicPr>
            <a:picLocks noChangeAspect="1" noChangeArrowheads="1"/>
          </p:cNvPicPr>
          <p:nvPr/>
        </p:nvPicPr>
        <p:blipFill>
          <a:blip r:embed="rId3" cstate="print"/>
          <a:srcRect/>
          <a:stretch>
            <a:fillRect/>
          </a:stretch>
        </p:blipFill>
        <p:spPr bwMode="auto">
          <a:xfrm>
            <a:off x="1198563" y="358775"/>
            <a:ext cx="1571625" cy="2106613"/>
          </a:xfrm>
          <a:prstGeom prst="rect">
            <a:avLst/>
          </a:prstGeom>
          <a:noFill/>
          <a:ln w="28575">
            <a:noFill/>
            <a:miter lim="800000"/>
            <a:headEnd/>
            <a:tailEnd/>
          </a:ln>
        </p:spPr>
      </p:pic>
      <p:sp>
        <p:nvSpPr>
          <p:cNvPr id="447497" name="Text Box 9"/>
          <p:cNvSpPr txBox="1">
            <a:spLocks noChangeArrowheads="1"/>
          </p:cNvSpPr>
          <p:nvPr/>
        </p:nvSpPr>
        <p:spPr bwMode="auto">
          <a:xfrm>
            <a:off x="0" y="4518025"/>
            <a:ext cx="9144000" cy="639763"/>
          </a:xfrm>
          <a:prstGeom prst="rect">
            <a:avLst/>
          </a:prstGeom>
          <a:noFill/>
          <a:ln w="9525">
            <a:noFill/>
            <a:miter lim="800000"/>
            <a:headEnd/>
            <a:tailEnd/>
          </a:ln>
          <a:effectLst>
            <a:outerShdw dist="35921" dir="2700000" algn="ctr" rotWithShape="0">
              <a:schemeClr val="tx1"/>
            </a:outerShdw>
          </a:effectLst>
        </p:spPr>
        <p:txBody>
          <a:bodyPr>
            <a:spAutoFit/>
          </a:bodyPr>
          <a:lstStyle/>
          <a:p>
            <a:pPr algn="ctr">
              <a:lnSpc>
                <a:spcPct val="50000"/>
              </a:lnSpc>
              <a:spcBef>
                <a:spcPct val="50000"/>
              </a:spcBef>
            </a:pPr>
            <a:endParaRPr lang="en-US" sz="2400">
              <a:solidFill>
                <a:srgbClr val="FFFFFF"/>
              </a:solidFill>
            </a:endParaRPr>
          </a:p>
          <a:p>
            <a:pPr algn="ctr"/>
            <a:endParaRPr lang="en-US" sz="2400">
              <a:solidFill>
                <a:srgbClr val="FFFFFF"/>
              </a:solidFill>
            </a:endParaRPr>
          </a:p>
        </p:txBody>
      </p:sp>
      <p:pic>
        <p:nvPicPr>
          <p:cNvPr id="447500" name="Picture 12" descr="DOMINIONWhiteWHITE"/>
          <p:cNvPicPr>
            <a:picLocks noChangeAspect="1" noChangeArrowheads="1"/>
          </p:cNvPicPr>
          <p:nvPr/>
        </p:nvPicPr>
        <p:blipFill>
          <a:blip r:embed="rId4"/>
          <a:srcRect/>
          <a:stretch>
            <a:fillRect/>
          </a:stretch>
        </p:blipFill>
        <p:spPr bwMode="auto">
          <a:xfrm>
            <a:off x="427038" y="5838825"/>
            <a:ext cx="2024062" cy="788988"/>
          </a:xfrm>
          <a:prstGeom prst="rect">
            <a:avLst/>
          </a:prstGeom>
          <a:noFill/>
        </p:spPr>
      </p:pic>
      <p:pic>
        <p:nvPicPr>
          <p:cNvPr id="447501" name="Picture 13" descr="_DSC8466"/>
          <p:cNvPicPr>
            <a:picLocks noChangeAspect="1" noChangeArrowheads="1"/>
          </p:cNvPicPr>
          <p:nvPr/>
        </p:nvPicPr>
        <p:blipFill>
          <a:blip r:embed="rId5" cstate="print"/>
          <a:srcRect/>
          <a:stretch>
            <a:fillRect/>
          </a:stretch>
        </p:blipFill>
        <p:spPr bwMode="auto">
          <a:xfrm>
            <a:off x="3711575" y="358775"/>
            <a:ext cx="1538288" cy="2101850"/>
          </a:xfrm>
          <a:prstGeom prst="rect">
            <a:avLst/>
          </a:prstGeom>
          <a:noFill/>
        </p:spPr>
      </p:pic>
      <p:pic>
        <p:nvPicPr>
          <p:cNvPr id="447503" name="Picture 15" descr="CFLBulbCropped"/>
          <p:cNvPicPr>
            <a:picLocks noChangeArrowheads="1"/>
          </p:cNvPicPr>
          <p:nvPr/>
        </p:nvPicPr>
        <p:blipFill>
          <a:blip r:embed="rId6"/>
          <a:srcRect/>
          <a:stretch>
            <a:fillRect/>
          </a:stretch>
        </p:blipFill>
        <p:spPr bwMode="auto">
          <a:xfrm>
            <a:off x="6257925" y="358775"/>
            <a:ext cx="1535113" cy="2101850"/>
          </a:xfrm>
          <a:prstGeom prst="rect">
            <a:avLst/>
          </a:prstGeom>
          <a:noFill/>
        </p:spPr>
      </p:pic>
    </p:spTree>
  </p:cSld>
  <p:clrMapOvr>
    <a:masterClrMapping/>
  </p:clrMapOvr>
  <p:transition spd="med">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fld id="{A9E567E8-D095-47EA-A8B2-78A80FF3D72E}" type="slidenum">
              <a:rPr lang="en-US"/>
              <a:pPr/>
              <a:t>10</a:t>
            </a:fld>
            <a:endParaRPr lang="en-US"/>
          </a:p>
        </p:txBody>
      </p:sp>
      <p:sp>
        <p:nvSpPr>
          <p:cNvPr id="601090" name="Rectangle 2"/>
          <p:cNvSpPr>
            <a:spLocks noGrp="1" noChangeArrowheads="1"/>
          </p:cNvSpPr>
          <p:nvPr>
            <p:ph type="body" idx="1"/>
          </p:nvPr>
        </p:nvSpPr>
        <p:spPr>
          <a:xfrm>
            <a:off x="228600" y="1517650"/>
            <a:ext cx="5799138" cy="5029200"/>
          </a:xfrm>
          <a:noFill/>
          <a:ln/>
        </p:spPr>
        <p:txBody>
          <a:bodyPr/>
          <a:lstStyle/>
          <a:p>
            <a:r>
              <a:rPr lang="en-US" sz="2200"/>
              <a:t>Possible North Anna 3 nuclear unit</a:t>
            </a:r>
          </a:p>
          <a:p>
            <a:r>
              <a:rPr lang="en-US" sz="2200"/>
              <a:t>New gas-powered generation </a:t>
            </a:r>
          </a:p>
          <a:p>
            <a:r>
              <a:rPr lang="en-US" sz="2200"/>
              <a:t>Unit uprates</a:t>
            </a:r>
          </a:p>
          <a:p>
            <a:r>
              <a:rPr lang="en-US" sz="2200"/>
              <a:t>Virginia City Hybrid Energy Center</a:t>
            </a:r>
          </a:p>
          <a:p>
            <a:r>
              <a:rPr lang="en-US" sz="2200"/>
              <a:t>Wind projects in Virginia, West Virginia, Illinois, and Indiana</a:t>
            </a:r>
          </a:p>
        </p:txBody>
      </p:sp>
      <p:sp>
        <p:nvSpPr>
          <p:cNvPr id="601091" name="Text Box 3"/>
          <p:cNvSpPr txBox="1">
            <a:spLocks noChangeArrowheads="1"/>
          </p:cNvSpPr>
          <p:nvPr/>
        </p:nvSpPr>
        <p:spPr bwMode="auto">
          <a:xfrm>
            <a:off x="314325" y="157163"/>
            <a:ext cx="7888288" cy="968375"/>
          </a:xfrm>
          <a:prstGeom prst="rect">
            <a:avLst/>
          </a:prstGeom>
          <a:noFill/>
          <a:ln w="9525">
            <a:noFill/>
            <a:miter lim="800000"/>
            <a:headEnd/>
            <a:tailEnd/>
          </a:ln>
          <a:effectLst>
            <a:outerShdw dist="35921" dir="2700000" algn="ctr" rotWithShape="0">
              <a:schemeClr val="tx1"/>
            </a:outerShdw>
          </a:effectLst>
        </p:spPr>
        <p:txBody>
          <a:bodyPr>
            <a:spAutoFit/>
          </a:bodyPr>
          <a:lstStyle/>
          <a:p>
            <a:pPr>
              <a:lnSpc>
                <a:spcPct val="90000"/>
              </a:lnSpc>
            </a:pPr>
            <a:r>
              <a:rPr lang="en-US" sz="3200" b="1">
                <a:solidFill>
                  <a:srgbClr val="FFFFFF"/>
                </a:solidFill>
              </a:rPr>
              <a:t>Dominion’s Response:</a:t>
            </a:r>
          </a:p>
          <a:p>
            <a:pPr>
              <a:lnSpc>
                <a:spcPct val="90000"/>
              </a:lnSpc>
            </a:pPr>
            <a:r>
              <a:rPr lang="en-US" sz="3200" b="1">
                <a:solidFill>
                  <a:srgbClr val="FFFFFF"/>
                </a:solidFill>
              </a:rPr>
              <a:t>Environmentally Friendly Generation</a:t>
            </a:r>
          </a:p>
        </p:txBody>
      </p:sp>
      <p:pic>
        <p:nvPicPr>
          <p:cNvPr id="601092" name="Picture 4" descr="WindTurbines"/>
          <p:cNvPicPr>
            <a:picLocks noChangeAspect="1" noChangeArrowheads="1"/>
          </p:cNvPicPr>
          <p:nvPr/>
        </p:nvPicPr>
        <p:blipFill>
          <a:blip r:embed="rId3"/>
          <a:srcRect/>
          <a:stretch>
            <a:fillRect/>
          </a:stretch>
        </p:blipFill>
        <p:spPr bwMode="auto">
          <a:xfrm>
            <a:off x="6667500" y="1265238"/>
            <a:ext cx="2259013" cy="2897187"/>
          </a:xfrm>
          <a:prstGeom prst="rect">
            <a:avLst/>
          </a:prstGeom>
          <a:noFill/>
        </p:spPr>
      </p:pic>
      <p:pic>
        <p:nvPicPr>
          <p:cNvPr id="601093" name="Picture 5" descr="naps3_aerial"/>
          <p:cNvPicPr>
            <a:picLocks noChangeAspect="1" noChangeArrowheads="1"/>
          </p:cNvPicPr>
          <p:nvPr/>
        </p:nvPicPr>
        <p:blipFill>
          <a:blip r:embed="rId4"/>
          <a:srcRect/>
          <a:stretch>
            <a:fillRect/>
          </a:stretch>
        </p:blipFill>
        <p:spPr bwMode="auto">
          <a:xfrm>
            <a:off x="736600" y="4548188"/>
            <a:ext cx="4329113" cy="1865312"/>
          </a:xfrm>
          <a:prstGeom prst="rect">
            <a:avLst/>
          </a:prstGeom>
          <a:noFill/>
        </p:spPr>
      </p:pic>
      <p:pic>
        <p:nvPicPr>
          <p:cNvPr id="601094" name="Picture 6" descr="Sequestration"/>
          <p:cNvPicPr>
            <a:picLocks noChangeAspect="1" noChangeArrowheads="1"/>
          </p:cNvPicPr>
          <p:nvPr/>
        </p:nvPicPr>
        <p:blipFill>
          <a:blip r:embed="rId5"/>
          <a:srcRect/>
          <a:stretch>
            <a:fillRect/>
          </a:stretch>
        </p:blipFill>
        <p:spPr bwMode="auto">
          <a:xfrm>
            <a:off x="6659563" y="4040188"/>
            <a:ext cx="2265362" cy="2351087"/>
          </a:xfrm>
          <a:prstGeom prst="rect">
            <a:avLst/>
          </a:prstGeom>
          <a:noFill/>
        </p:spPr>
      </p:pic>
    </p:spTree>
  </p:cSld>
  <p:clrMapOvr>
    <a:masterClrMapping/>
  </p:clrMapOvr>
  <p:transition spd="med">
    <p:wipe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Slide Number Placeholder 3"/>
          <p:cNvSpPr>
            <a:spLocks noGrp="1"/>
          </p:cNvSpPr>
          <p:nvPr>
            <p:ph type="sldNum" sz="quarter" idx="10"/>
          </p:nvPr>
        </p:nvSpPr>
        <p:spPr>
          <a:noFill/>
        </p:spPr>
        <p:txBody>
          <a:bodyPr/>
          <a:lstStyle/>
          <a:p>
            <a:fld id="{6F11A013-4685-4132-8B9D-D3A66F39C503}" type="slidenum">
              <a:rPr lang="en-US" smtClean="0">
                <a:latin typeface="Arial" charset="0"/>
              </a:rPr>
              <a:pPr/>
              <a:t>11</a:t>
            </a:fld>
            <a:endParaRPr lang="en-US" smtClean="0">
              <a:latin typeface="Arial" charset="0"/>
            </a:endParaRPr>
          </a:p>
        </p:txBody>
      </p:sp>
      <p:sp>
        <p:nvSpPr>
          <p:cNvPr id="3075" name="Rectangle 2"/>
          <p:cNvSpPr>
            <a:spLocks noGrp="1" noChangeArrowheads="1"/>
          </p:cNvSpPr>
          <p:nvPr>
            <p:ph type="title"/>
          </p:nvPr>
        </p:nvSpPr>
        <p:spPr>
          <a:xfrm>
            <a:off x="2286000" y="228600"/>
            <a:ext cx="6858000" cy="838200"/>
          </a:xfrm>
        </p:spPr>
        <p:txBody>
          <a:bodyPr/>
          <a:lstStyle/>
          <a:p>
            <a:r>
              <a:rPr lang="en-US" sz="2600" smtClean="0"/>
              <a:t>Dominion’s Renewable Assets:</a:t>
            </a:r>
            <a:br>
              <a:rPr lang="en-US" sz="2600" smtClean="0"/>
            </a:br>
            <a:r>
              <a:rPr lang="en-US" sz="2600" smtClean="0"/>
              <a:t>Utility-Owned Generation Portfolio</a:t>
            </a:r>
          </a:p>
        </p:txBody>
      </p:sp>
      <p:sp>
        <p:nvSpPr>
          <p:cNvPr id="3076" name="Rectangle 3"/>
          <p:cNvSpPr>
            <a:spLocks noGrp="1" noChangeArrowheads="1"/>
          </p:cNvSpPr>
          <p:nvPr>
            <p:ph type="body" idx="1"/>
          </p:nvPr>
        </p:nvSpPr>
        <p:spPr>
          <a:xfrm>
            <a:off x="392113" y="1320801"/>
            <a:ext cx="8523287" cy="4648199"/>
          </a:xfrm>
          <a:noFill/>
        </p:spPr>
        <p:txBody>
          <a:bodyPr/>
          <a:lstStyle/>
          <a:p>
            <a:pPr>
              <a:lnSpc>
                <a:spcPct val="80000"/>
              </a:lnSpc>
              <a:buNone/>
            </a:pPr>
            <a:r>
              <a:rPr lang="en-US" sz="1800" b="1" u="sng" dirty="0" smtClean="0"/>
              <a:t>Utility-Owned Facilities – Operating</a:t>
            </a:r>
            <a:r>
              <a:rPr lang="en-US" sz="1800" b="1" dirty="0" smtClean="0"/>
              <a:t>			</a:t>
            </a:r>
            <a:r>
              <a:rPr lang="en-US" sz="1800" b="1" u="sng" dirty="0" smtClean="0"/>
              <a:t>Capacity</a:t>
            </a:r>
            <a:r>
              <a:rPr lang="en-US" sz="1800" b="1" dirty="0" smtClean="0"/>
              <a:t>	</a:t>
            </a:r>
            <a:endParaRPr lang="en-US" sz="1800" b="1" u="sng" dirty="0" smtClean="0"/>
          </a:p>
          <a:p>
            <a:pPr>
              <a:lnSpc>
                <a:spcPct val="80000"/>
              </a:lnSpc>
              <a:buNone/>
            </a:pPr>
            <a:r>
              <a:rPr lang="en-US" sz="1800" dirty="0" smtClean="0"/>
              <a:t>Pittsylvania – Virginia--Biomass			 	 83 MW		</a:t>
            </a:r>
          </a:p>
          <a:p>
            <a:pPr>
              <a:lnSpc>
                <a:spcPct val="80000"/>
              </a:lnSpc>
              <a:buNone/>
            </a:pPr>
            <a:r>
              <a:rPr lang="en-US" sz="1800" dirty="0" err="1" smtClean="0"/>
              <a:t>Altavista</a:t>
            </a:r>
            <a:r>
              <a:rPr lang="en-US" sz="1800" dirty="0" smtClean="0"/>
              <a:t> – Virginia--Biomass				    6 MW	</a:t>
            </a:r>
          </a:p>
          <a:p>
            <a:pPr>
              <a:lnSpc>
                <a:spcPct val="80000"/>
              </a:lnSpc>
              <a:buNone/>
            </a:pPr>
            <a:r>
              <a:rPr lang="en-US" sz="1800" dirty="0" smtClean="0"/>
              <a:t>Gaston – North Carolina--</a:t>
            </a:r>
            <a:r>
              <a:rPr lang="en-US" sz="1800" dirty="0" err="1" smtClean="0"/>
              <a:t>Hyrdo</a:t>
            </a:r>
            <a:r>
              <a:rPr lang="en-US" sz="1800" dirty="0" smtClean="0"/>
              <a:t>				220 MW	</a:t>
            </a:r>
          </a:p>
          <a:p>
            <a:pPr>
              <a:lnSpc>
                <a:spcPct val="80000"/>
              </a:lnSpc>
              <a:buNone/>
            </a:pPr>
            <a:r>
              <a:rPr lang="en-US" sz="1800" dirty="0" smtClean="0"/>
              <a:t>Roanoke Rapids – North Carolina--Hydro			  95 MW		</a:t>
            </a:r>
          </a:p>
          <a:p>
            <a:pPr>
              <a:lnSpc>
                <a:spcPct val="80000"/>
              </a:lnSpc>
              <a:buNone/>
            </a:pPr>
            <a:r>
              <a:rPr lang="en-US" sz="1800" dirty="0" err="1" smtClean="0"/>
              <a:t>Cushaw</a:t>
            </a:r>
            <a:r>
              <a:rPr lang="en-US" sz="1800" dirty="0" smtClean="0"/>
              <a:t> – Virginia--Hydro					    2 MW		</a:t>
            </a:r>
          </a:p>
          <a:p>
            <a:pPr>
              <a:lnSpc>
                <a:spcPct val="80000"/>
              </a:lnSpc>
              <a:buNone/>
            </a:pPr>
            <a:r>
              <a:rPr lang="en-US" sz="1800" dirty="0" smtClean="0"/>
              <a:t>North Anna – Virginia--Hydro			    	    </a:t>
            </a:r>
            <a:r>
              <a:rPr lang="en-US" sz="1800" u="sng" dirty="0" smtClean="0"/>
              <a:t>1 MW</a:t>
            </a:r>
            <a:r>
              <a:rPr lang="en-US" sz="1800" dirty="0" smtClean="0"/>
              <a:t>		</a:t>
            </a:r>
          </a:p>
          <a:p>
            <a:pPr>
              <a:lnSpc>
                <a:spcPct val="80000"/>
              </a:lnSpc>
              <a:buNone/>
            </a:pPr>
            <a:endParaRPr lang="en-US" sz="1800" dirty="0" smtClean="0"/>
          </a:p>
          <a:p>
            <a:pPr>
              <a:lnSpc>
                <a:spcPct val="80000"/>
              </a:lnSpc>
              <a:buNone/>
            </a:pPr>
            <a:r>
              <a:rPr lang="en-US" sz="1800" dirty="0" smtClean="0"/>
              <a:t>Utility-Owned Facilities – Operating Total			</a:t>
            </a:r>
            <a:r>
              <a:rPr lang="en-US" sz="1800" b="1" dirty="0" smtClean="0"/>
              <a:t>407 MW</a:t>
            </a:r>
          </a:p>
          <a:p>
            <a:pPr>
              <a:lnSpc>
                <a:spcPct val="80000"/>
              </a:lnSpc>
              <a:buNone/>
            </a:pPr>
            <a:endParaRPr lang="en-US" sz="1800" b="1" u="sng" dirty="0" smtClean="0"/>
          </a:p>
          <a:p>
            <a:pPr>
              <a:lnSpc>
                <a:spcPct val="80000"/>
              </a:lnSpc>
              <a:buNone/>
            </a:pPr>
            <a:r>
              <a:rPr lang="en-US" sz="1800" b="1" u="sng" dirty="0" smtClean="0"/>
              <a:t>Utility-Owned Facilities – In Development (announced)</a:t>
            </a:r>
          </a:p>
          <a:p>
            <a:pPr>
              <a:lnSpc>
                <a:spcPct val="80000"/>
              </a:lnSpc>
              <a:buNone/>
            </a:pPr>
            <a:r>
              <a:rPr lang="en-US" sz="1800" dirty="0" smtClean="0"/>
              <a:t>Virginia City Hybrid Energy Center * – Virginia--Biomass	117 MW		</a:t>
            </a:r>
          </a:p>
          <a:p>
            <a:pPr>
              <a:lnSpc>
                <a:spcPct val="80000"/>
              </a:lnSpc>
              <a:buNone/>
            </a:pPr>
            <a:r>
              <a:rPr lang="en-US" sz="1800" dirty="0" smtClean="0"/>
              <a:t>Various Sites – Wind Projects with BP** – Virginia--Wind	</a:t>
            </a:r>
            <a:r>
              <a:rPr lang="en-US" sz="1800" u="sng" dirty="0" smtClean="0"/>
              <a:t>245 MW</a:t>
            </a:r>
            <a:r>
              <a:rPr lang="en-US" sz="1800" dirty="0" smtClean="0"/>
              <a:t>		</a:t>
            </a:r>
          </a:p>
          <a:p>
            <a:pPr>
              <a:lnSpc>
                <a:spcPct val="80000"/>
              </a:lnSpc>
            </a:pPr>
            <a:endParaRPr lang="en-US" sz="1800" dirty="0" smtClean="0"/>
          </a:p>
          <a:p>
            <a:pPr>
              <a:lnSpc>
                <a:spcPct val="80000"/>
              </a:lnSpc>
              <a:buNone/>
            </a:pPr>
            <a:r>
              <a:rPr lang="en-US" sz="1800" dirty="0" smtClean="0"/>
              <a:t>Utility-Owned Facilities Total:				</a:t>
            </a:r>
            <a:r>
              <a:rPr lang="en-US" sz="1800" b="1" dirty="0" smtClean="0"/>
              <a:t>769 MW</a:t>
            </a:r>
            <a:r>
              <a:rPr lang="en-US" sz="1800" dirty="0" smtClean="0"/>
              <a:t>						</a:t>
            </a:r>
          </a:p>
        </p:txBody>
      </p:sp>
      <p:sp>
        <p:nvSpPr>
          <p:cNvPr id="3077" name="Text Box 5"/>
          <p:cNvSpPr txBox="1">
            <a:spLocks noChangeArrowheads="1"/>
          </p:cNvSpPr>
          <p:nvPr/>
        </p:nvSpPr>
        <p:spPr bwMode="auto">
          <a:xfrm>
            <a:off x="2286000" y="5854701"/>
            <a:ext cx="6511925" cy="646331"/>
          </a:xfrm>
          <a:prstGeom prst="rect">
            <a:avLst/>
          </a:prstGeom>
          <a:noFill/>
          <a:ln w="9525">
            <a:noFill/>
            <a:miter lim="800000"/>
            <a:headEnd/>
            <a:tailEnd/>
          </a:ln>
        </p:spPr>
        <p:txBody>
          <a:bodyPr wrap="square">
            <a:spAutoFit/>
          </a:bodyPr>
          <a:lstStyle/>
          <a:p>
            <a:r>
              <a:rPr lang="en-US" sz="1200" dirty="0">
                <a:solidFill>
                  <a:srgbClr val="003300"/>
                </a:solidFill>
                <a:latin typeface="Arial" charset="0"/>
              </a:rPr>
              <a:t>*   Represents up to 20% of proposed Virginia City Hybrid Energy Center 585 MW coal station</a:t>
            </a:r>
          </a:p>
          <a:p>
            <a:r>
              <a:rPr lang="en-US" sz="1200" dirty="0">
                <a:solidFill>
                  <a:srgbClr val="003300"/>
                </a:solidFill>
                <a:latin typeface="Arial" charset="0"/>
              </a:rPr>
              <a:t>** Capacity shown as Dominion’s net share (projects are 50/50 partnerships)</a:t>
            </a:r>
          </a:p>
          <a:p>
            <a:endParaRPr lang="en-US" sz="1200" dirty="0">
              <a:solidFill>
                <a:srgbClr val="003300"/>
              </a:solidFill>
              <a:latin typeface="Arial" charset="0"/>
            </a:endParaRPr>
          </a:p>
        </p:txBody>
      </p:sp>
    </p:spTree>
  </p:cSld>
  <p:clrMapOvr>
    <a:masterClrMapping/>
  </p:clrMapOvr>
  <p:transition spd="med">
    <p:wipe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Number Placeholder 3"/>
          <p:cNvSpPr>
            <a:spLocks noGrp="1"/>
          </p:cNvSpPr>
          <p:nvPr>
            <p:ph type="sldNum" sz="quarter" idx="10"/>
          </p:nvPr>
        </p:nvSpPr>
        <p:spPr>
          <a:noFill/>
        </p:spPr>
        <p:txBody>
          <a:bodyPr/>
          <a:lstStyle/>
          <a:p>
            <a:fld id="{2D2DDC4F-74F6-42C5-8D02-EEDEFE4845D4}" type="slidenum">
              <a:rPr lang="en-US" smtClean="0">
                <a:latin typeface="Arial" charset="0"/>
              </a:rPr>
              <a:pPr/>
              <a:t>12</a:t>
            </a:fld>
            <a:endParaRPr lang="en-US" smtClean="0">
              <a:latin typeface="Arial" charset="0"/>
            </a:endParaRPr>
          </a:p>
        </p:txBody>
      </p:sp>
      <p:sp>
        <p:nvSpPr>
          <p:cNvPr id="4099" name="Rectangle 2"/>
          <p:cNvSpPr>
            <a:spLocks noGrp="1" noChangeArrowheads="1"/>
          </p:cNvSpPr>
          <p:nvPr>
            <p:ph type="title"/>
          </p:nvPr>
        </p:nvSpPr>
        <p:spPr>
          <a:xfrm>
            <a:off x="2438400" y="381000"/>
            <a:ext cx="6172200" cy="533400"/>
          </a:xfrm>
        </p:spPr>
        <p:txBody>
          <a:bodyPr/>
          <a:lstStyle/>
          <a:p>
            <a:r>
              <a:rPr lang="en-US" sz="2800" smtClean="0"/>
              <a:t>Dominion’s Renewable Assets:</a:t>
            </a:r>
            <a:br>
              <a:rPr lang="en-US" sz="2800" smtClean="0"/>
            </a:br>
            <a:r>
              <a:rPr lang="en-US" sz="2800" smtClean="0"/>
              <a:t>Merchant Generation</a:t>
            </a:r>
          </a:p>
        </p:txBody>
      </p:sp>
      <p:sp>
        <p:nvSpPr>
          <p:cNvPr id="4100" name="Rectangle 3"/>
          <p:cNvSpPr>
            <a:spLocks noGrp="1" noChangeArrowheads="1"/>
          </p:cNvSpPr>
          <p:nvPr>
            <p:ph type="body" idx="1"/>
          </p:nvPr>
        </p:nvSpPr>
        <p:spPr>
          <a:xfrm>
            <a:off x="304800" y="1304925"/>
            <a:ext cx="8839200" cy="5400675"/>
          </a:xfrm>
          <a:noFill/>
        </p:spPr>
        <p:txBody>
          <a:bodyPr/>
          <a:lstStyle/>
          <a:p>
            <a:pPr>
              <a:lnSpc>
                <a:spcPct val="80000"/>
              </a:lnSpc>
              <a:buNone/>
            </a:pPr>
            <a:r>
              <a:rPr lang="en-US" sz="1800" dirty="0" smtClean="0"/>
              <a:t>								</a:t>
            </a:r>
            <a:r>
              <a:rPr lang="en-US" sz="1800" b="1" u="sng" dirty="0" smtClean="0"/>
              <a:t>Capacity</a:t>
            </a:r>
            <a:r>
              <a:rPr lang="en-US" sz="1800" dirty="0" smtClean="0"/>
              <a:t>		</a:t>
            </a:r>
            <a:endParaRPr lang="en-US" sz="1800" b="1" u="sng" dirty="0" smtClean="0"/>
          </a:p>
          <a:p>
            <a:pPr>
              <a:lnSpc>
                <a:spcPct val="80000"/>
              </a:lnSpc>
              <a:buNone/>
            </a:pPr>
            <a:r>
              <a:rPr lang="en-US" sz="1800" b="1" u="sng" dirty="0" smtClean="0"/>
              <a:t>Merchant Renewable Facilities – Operating</a:t>
            </a:r>
          </a:p>
          <a:p>
            <a:pPr>
              <a:lnSpc>
                <a:spcPct val="80000"/>
              </a:lnSpc>
              <a:buNone/>
            </a:pPr>
            <a:r>
              <a:rPr lang="en-US" sz="1800" dirty="0" err="1" smtClean="0"/>
              <a:t>NedPower</a:t>
            </a:r>
            <a:r>
              <a:rPr lang="en-US" sz="1800" dirty="0" smtClean="0"/>
              <a:t> Mount Storm Wind Farm** - West Virginia		132 MW		</a:t>
            </a:r>
          </a:p>
          <a:p>
            <a:pPr>
              <a:lnSpc>
                <a:spcPct val="80000"/>
              </a:lnSpc>
              <a:buNone/>
            </a:pPr>
            <a:r>
              <a:rPr lang="en-US" sz="1800" dirty="0" smtClean="0"/>
              <a:t>Fowler Ridge Wind Farm (Phase I)** - Indiana		150 MW		</a:t>
            </a:r>
          </a:p>
          <a:p>
            <a:pPr>
              <a:lnSpc>
                <a:spcPct val="80000"/>
              </a:lnSpc>
            </a:pPr>
            <a:endParaRPr lang="en-US" sz="1800" dirty="0" smtClean="0"/>
          </a:p>
          <a:p>
            <a:pPr>
              <a:lnSpc>
                <a:spcPct val="80000"/>
              </a:lnSpc>
              <a:buNone/>
            </a:pPr>
            <a:r>
              <a:rPr lang="en-US" sz="1800" b="1" u="sng" dirty="0" smtClean="0"/>
              <a:t>Merchant Renewable Facilities – In Development (announced)</a:t>
            </a:r>
          </a:p>
          <a:p>
            <a:pPr>
              <a:lnSpc>
                <a:spcPct val="80000"/>
              </a:lnSpc>
              <a:buNone/>
            </a:pPr>
            <a:r>
              <a:rPr lang="en-US" sz="1800" dirty="0" smtClean="0"/>
              <a:t>Fowler Ridge Wind Farm (Phase IV) - Indiana		150 MW		</a:t>
            </a:r>
          </a:p>
          <a:p>
            <a:pPr>
              <a:lnSpc>
                <a:spcPct val="80000"/>
              </a:lnSpc>
              <a:buNone/>
            </a:pPr>
            <a:r>
              <a:rPr lang="en-US" sz="1800" dirty="0" smtClean="0"/>
              <a:t>Prairie Fork Wind Farm - Illinois				</a:t>
            </a:r>
            <a:r>
              <a:rPr lang="en-US" sz="1800" u="sng" dirty="0" smtClean="0"/>
              <a:t>300 MW</a:t>
            </a:r>
            <a:r>
              <a:rPr lang="en-US" sz="1800" dirty="0" smtClean="0"/>
              <a:t>		</a:t>
            </a:r>
          </a:p>
          <a:p>
            <a:pPr>
              <a:lnSpc>
                <a:spcPct val="80000"/>
              </a:lnSpc>
              <a:buNone/>
            </a:pPr>
            <a:endParaRPr lang="en-US" sz="1800" dirty="0" smtClean="0"/>
          </a:p>
          <a:p>
            <a:pPr>
              <a:lnSpc>
                <a:spcPct val="80000"/>
              </a:lnSpc>
              <a:buNone/>
            </a:pPr>
            <a:r>
              <a:rPr lang="en-US" sz="1800" dirty="0" smtClean="0"/>
              <a:t>Merchant Renewable Facilities				</a:t>
            </a:r>
            <a:r>
              <a:rPr lang="en-US" sz="1800" b="1" dirty="0" smtClean="0"/>
              <a:t>732 MW</a:t>
            </a:r>
          </a:p>
          <a:p>
            <a:pPr>
              <a:lnSpc>
                <a:spcPct val="80000"/>
              </a:lnSpc>
            </a:pPr>
            <a:endParaRPr lang="en-US" sz="1800" b="1" dirty="0" smtClean="0"/>
          </a:p>
          <a:p>
            <a:pPr>
              <a:lnSpc>
                <a:spcPct val="80000"/>
              </a:lnSpc>
            </a:pPr>
            <a:endParaRPr lang="en-US" sz="1800" b="1" dirty="0" smtClean="0"/>
          </a:p>
          <a:p>
            <a:pPr>
              <a:lnSpc>
                <a:spcPct val="80000"/>
              </a:lnSpc>
              <a:buNone/>
            </a:pPr>
            <a:endParaRPr lang="en-US" sz="1800" b="1" dirty="0" smtClean="0"/>
          </a:p>
          <a:p>
            <a:pPr>
              <a:lnSpc>
                <a:spcPct val="80000"/>
              </a:lnSpc>
              <a:buNone/>
            </a:pPr>
            <a:endParaRPr lang="en-US" sz="1800" b="1" dirty="0" smtClean="0"/>
          </a:p>
          <a:p>
            <a:pPr>
              <a:lnSpc>
                <a:spcPct val="80000"/>
              </a:lnSpc>
              <a:buNone/>
            </a:pPr>
            <a:endParaRPr lang="en-US" sz="1800" b="1" dirty="0" smtClean="0"/>
          </a:p>
          <a:p>
            <a:pPr>
              <a:lnSpc>
                <a:spcPct val="80000"/>
              </a:lnSpc>
              <a:buNone/>
            </a:pPr>
            <a:r>
              <a:rPr lang="en-US" sz="1800" b="1" dirty="0" smtClean="0"/>
              <a:t>TOTAL RENEWABLE FACILITIES: 	              		1501 MW </a:t>
            </a:r>
            <a:r>
              <a:rPr lang="en-US" sz="1800" dirty="0" smtClean="0"/>
              <a:t>				</a:t>
            </a:r>
          </a:p>
        </p:txBody>
      </p:sp>
      <p:sp>
        <p:nvSpPr>
          <p:cNvPr id="4101" name="Text Box 4"/>
          <p:cNvSpPr txBox="1">
            <a:spLocks noChangeArrowheads="1"/>
          </p:cNvSpPr>
          <p:nvPr/>
        </p:nvSpPr>
        <p:spPr bwMode="auto">
          <a:xfrm>
            <a:off x="2882900" y="6070600"/>
            <a:ext cx="6184900" cy="307777"/>
          </a:xfrm>
          <a:prstGeom prst="rect">
            <a:avLst/>
          </a:prstGeom>
          <a:noFill/>
          <a:ln w="9525">
            <a:noFill/>
            <a:miter lim="800000"/>
            <a:headEnd/>
            <a:tailEnd/>
          </a:ln>
        </p:spPr>
        <p:txBody>
          <a:bodyPr wrap="square">
            <a:spAutoFit/>
          </a:bodyPr>
          <a:lstStyle/>
          <a:p>
            <a:r>
              <a:rPr lang="en-US" sz="1400" dirty="0">
                <a:solidFill>
                  <a:srgbClr val="003300"/>
                </a:solidFill>
                <a:latin typeface="Arial" charset="0"/>
              </a:rPr>
              <a:t>** Capacity shown as Dominion’s net share (projects are 50/50 partnerships)</a:t>
            </a:r>
          </a:p>
        </p:txBody>
      </p:sp>
      <p:sp>
        <p:nvSpPr>
          <p:cNvPr id="4102" name="Rectangle 5"/>
          <p:cNvSpPr>
            <a:spLocks noChangeArrowheads="1"/>
          </p:cNvSpPr>
          <p:nvPr/>
        </p:nvSpPr>
        <p:spPr bwMode="auto">
          <a:xfrm>
            <a:off x="228600" y="5486400"/>
            <a:ext cx="8763000" cy="457200"/>
          </a:xfrm>
          <a:prstGeom prst="rect">
            <a:avLst/>
          </a:prstGeom>
          <a:noFill/>
          <a:ln w="31750">
            <a:solidFill>
              <a:srgbClr val="FF0000"/>
            </a:solidFill>
            <a:miter lim="800000"/>
            <a:headEnd/>
            <a:tailEnd/>
          </a:ln>
        </p:spPr>
        <p:txBody>
          <a:bodyPr wrap="none" anchor="ctr"/>
          <a:lstStyle/>
          <a:p>
            <a:endParaRPr lang="en-US"/>
          </a:p>
        </p:txBody>
      </p:sp>
    </p:spTree>
  </p:cSld>
  <p:clrMapOvr>
    <a:masterClrMapping/>
  </p:clrMapOvr>
  <p:transition spd="med">
    <p:wipe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Text Box 2"/>
          <p:cNvSpPr txBox="1">
            <a:spLocks noChangeArrowheads="1"/>
          </p:cNvSpPr>
          <p:nvPr/>
        </p:nvSpPr>
        <p:spPr bwMode="auto">
          <a:xfrm>
            <a:off x="304800" y="1373188"/>
            <a:ext cx="7177088" cy="639762"/>
          </a:xfrm>
          <a:prstGeom prst="rect">
            <a:avLst/>
          </a:prstGeom>
          <a:noFill/>
          <a:ln w="9525">
            <a:noFill/>
            <a:miter lim="800000"/>
            <a:headEnd/>
            <a:tailEnd/>
          </a:ln>
        </p:spPr>
        <p:txBody>
          <a:bodyPr>
            <a:spAutoFit/>
          </a:bodyPr>
          <a:lstStyle/>
          <a:p>
            <a:pPr marL="342900" indent="-342900">
              <a:buFontTx/>
              <a:buChar char="•"/>
            </a:pPr>
            <a:endParaRPr lang="en-US" sz="1200"/>
          </a:p>
          <a:p>
            <a:pPr lvl="1"/>
            <a:endParaRPr lang="en-US" sz="2400"/>
          </a:p>
        </p:txBody>
      </p:sp>
      <p:sp>
        <p:nvSpPr>
          <p:cNvPr id="131075" name="Rectangle 3"/>
          <p:cNvSpPr>
            <a:spLocks noChangeArrowheads="1"/>
          </p:cNvSpPr>
          <p:nvPr/>
        </p:nvSpPr>
        <p:spPr bwMode="auto">
          <a:xfrm>
            <a:off x="0" y="2235200"/>
            <a:ext cx="5043488" cy="3444875"/>
          </a:xfrm>
          <a:prstGeom prst="rect">
            <a:avLst/>
          </a:prstGeom>
          <a:noFill/>
          <a:ln w="9525">
            <a:noFill/>
            <a:miter lim="800000"/>
            <a:headEnd/>
            <a:tailEnd/>
          </a:ln>
          <a:effectLst/>
        </p:spPr>
        <p:txBody>
          <a:bodyPr>
            <a:spAutoFit/>
          </a:bodyPr>
          <a:lstStyle/>
          <a:p>
            <a:pPr marL="693738" lvl="1" indent="-236538"/>
            <a:endParaRPr lang="en-US" sz="2000" dirty="0"/>
          </a:p>
          <a:p>
            <a:pPr marL="693738" lvl="1" indent="-236538">
              <a:buFontTx/>
              <a:buChar char="•"/>
            </a:pPr>
            <a:r>
              <a:rPr lang="en-US" sz="2000" dirty="0"/>
              <a:t>Project meets </a:t>
            </a:r>
            <a:r>
              <a:rPr lang="en-US" sz="2000" dirty="0" err="1"/>
              <a:t>baseload</a:t>
            </a:r>
            <a:r>
              <a:rPr lang="en-US" sz="2000" dirty="0"/>
              <a:t> energy needs and presents a strong environmental package.</a:t>
            </a:r>
          </a:p>
          <a:p>
            <a:pPr marL="693738" lvl="1" indent="-236538"/>
            <a:endParaRPr lang="en-US" sz="2000" dirty="0"/>
          </a:p>
          <a:p>
            <a:pPr marL="693738" lvl="1" indent="-236538">
              <a:buFontTx/>
              <a:buChar char="•"/>
            </a:pPr>
            <a:r>
              <a:rPr lang="en-US" sz="2000" dirty="0"/>
              <a:t>Complete environmental package:</a:t>
            </a:r>
          </a:p>
          <a:p>
            <a:pPr marL="1146175" lvl="2" indent="-231775">
              <a:buFontTx/>
              <a:buChar char="•"/>
            </a:pPr>
            <a:r>
              <a:rPr lang="en-US" sz="2000" dirty="0"/>
              <a:t>Protects air quality</a:t>
            </a:r>
          </a:p>
          <a:p>
            <a:pPr marL="1146175" lvl="2" indent="-231775">
              <a:buFontTx/>
              <a:buChar char="•"/>
            </a:pPr>
            <a:r>
              <a:rPr lang="en-US" sz="2000" dirty="0"/>
              <a:t>Uses waste coal and carbon neutral biomass</a:t>
            </a:r>
          </a:p>
          <a:p>
            <a:pPr marL="1146175" lvl="2" indent="-231775">
              <a:buFontTx/>
              <a:buChar char="•"/>
            </a:pPr>
            <a:r>
              <a:rPr lang="en-US" sz="2000" dirty="0"/>
              <a:t>Minimizes water use</a:t>
            </a:r>
          </a:p>
          <a:p>
            <a:pPr marL="693738" lvl="1" indent="-236538"/>
            <a:endParaRPr lang="en-US" sz="2000" i="1" dirty="0"/>
          </a:p>
        </p:txBody>
      </p:sp>
      <p:sp>
        <p:nvSpPr>
          <p:cNvPr id="131076" name="Rectangle 2"/>
          <p:cNvSpPr>
            <a:spLocks noChangeArrowheads="1"/>
          </p:cNvSpPr>
          <p:nvPr/>
        </p:nvSpPr>
        <p:spPr bwMode="auto">
          <a:xfrm>
            <a:off x="319088" y="0"/>
            <a:ext cx="7910512" cy="1143000"/>
          </a:xfrm>
          <a:prstGeom prst="rect">
            <a:avLst/>
          </a:prstGeom>
          <a:noFill/>
          <a:ln w="9525">
            <a:noFill/>
            <a:miter lim="800000"/>
            <a:headEnd/>
            <a:tailEnd/>
          </a:ln>
        </p:spPr>
        <p:txBody>
          <a:bodyPr/>
          <a:lstStyle/>
          <a:p>
            <a:endParaRPr lang="en-US" sz="3200">
              <a:solidFill>
                <a:schemeClr val="tx2"/>
              </a:solidFill>
            </a:endParaRPr>
          </a:p>
        </p:txBody>
      </p:sp>
      <p:pic>
        <p:nvPicPr>
          <p:cNvPr id="131077" name="Picture 4" descr="HybridCenterPhoto copy"/>
          <p:cNvPicPr>
            <a:picLocks noChangeAspect="1" noChangeArrowheads="1"/>
          </p:cNvPicPr>
          <p:nvPr/>
        </p:nvPicPr>
        <p:blipFill>
          <a:blip r:embed="rId3"/>
          <a:srcRect/>
          <a:stretch>
            <a:fillRect/>
          </a:stretch>
        </p:blipFill>
        <p:spPr bwMode="auto">
          <a:xfrm>
            <a:off x="4673600" y="2335213"/>
            <a:ext cx="3892550" cy="3235325"/>
          </a:xfrm>
          <a:prstGeom prst="rect">
            <a:avLst/>
          </a:prstGeom>
          <a:noFill/>
          <a:ln w="9525">
            <a:noFill/>
            <a:miter lim="800000"/>
            <a:headEnd/>
            <a:tailEnd/>
          </a:ln>
        </p:spPr>
      </p:pic>
      <p:sp>
        <p:nvSpPr>
          <p:cNvPr id="131078" name="Rectangle 6"/>
          <p:cNvSpPr>
            <a:spLocks noChangeArrowheads="1"/>
          </p:cNvSpPr>
          <p:nvPr/>
        </p:nvSpPr>
        <p:spPr bwMode="auto">
          <a:xfrm>
            <a:off x="266700" y="1314450"/>
            <a:ext cx="8189913" cy="1006475"/>
          </a:xfrm>
          <a:prstGeom prst="rect">
            <a:avLst/>
          </a:prstGeom>
          <a:noFill/>
          <a:ln w="9525">
            <a:noFill/>
            <a:miter lim="800000"/>
            <a:headEnd/>
            <a:tailEnd/>
          </a:ln>
          <a:effectLst/>
        </p:spPr>
        <p:txBody>
          <a:bodyPr>
            <a:spAutoFit/>
          </a:bodyPr>
          <a:lstStyle/>
          <a:p>
            <a:pPr lvl="1"/>
            <a:r>
              <a:rPr lang="en-US" sz="2000" i="1"/>
              <a:t>“What Dominion has proposed is the full up suite of controls. It is the best there is.”</a:t>
            </a:r>
            <a:r>
              <a:rPr lang="en-US" sz="2000"/>
              <a:t> Bruce Buckheit, State Air Pollution Control Board member - June 25, 2008.</a:t>
            </a:r>
          </a:p>
        </p:txBody>
      </p:sp>
      <p:sp>
        <p:nvSpPr>
          <p:cNvPr id="131079" name="Text Box 7"/>
          <p:cNvSpPr txBox="1">
            <a:spLocks noChangeArrowheads="1"/>
          </p:cNvSpPr>
          <p:nvPr/>
        </p:nvSpPr>
        <p:spPr bwMode="auto">
          <a:xfrm>
            <a:off x="328613" y="317500"/>
            <a:ext cx="6732587" cy="480131"/>
          </a:xfrm>
          <a:prstGeom prst="rect">
            <a:avLst/>
          </a:prstGeom>
          <a:noFill/>
          <a:ln w="9525">
            <a:noFill/>
            <a:miter lim="800000"/>
            <a:headEnd/>
            <a:tailEnd/>
          </a:ln>
          <a:effectLst>
            <a:outerShdw dist="35921" dir="2700000" algn="ctr" rotWithShape="0">
              <a:schemeClr val="tx1"/>
            </a:outerShdw>
          </a:effectLst>
        </p:spPr>
        <p:txBody>
          <a:bodyPr wrap="square">
            <a:spAutoFit/>
          </a:bodyPr>
          <a:lstStyle/>
          <a:p>
            <a:pPr>
              <a:lnSpc>
                <a:spcPct val="90000"/>
              </a:lnSpc>
            </a:pPr>
            <a:r>
              <a:rPr lang="en-US" sz="2800" b="1" dirty="0">
                <a:solidFill>
                  <a:srgbClr val="FFFFFF"/>
                </a:solidFill>
              </a:rPr>
              <a:t>Virginia City Hybrid Energy Center</a:t>
            </a:r>
          </a:p>
        </p:txBody>
      </p:sp>
    </p:spTree>
  </p:cSld>
  <p:clrMapOvr>
    <a:masterClrMapping/>
  </p:clrMapOvr>
  <p:transition spd="med">
    <p:wipe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2"/>
          </p:nvPr>
        </p:nvSpPr>
        <p:spPr/>
        <p:txBody>
          <a:bodyPr/>
          <a:lstStyle/>
          <a:p>
            <a:fld id="{BDAB2D70-527C-4559-8BC0-CE231C5A3ED7}" type="slidenum">
              <a:rPr lang="en-US"/>
              <a:pPr/>
              <a:t>14</a:t>
            </a:fld>
            <a:endParaRPr lang="en-US"/>
          </a:p>
        </p:txBody>
      </p:sp>
      <p:sp>
        <p:nvSpPr>
          <p:cNvPr id="623618" name="Text Box 2"/>
          <p:cNvSpPr txBox="1">
            <a:spLocks noChangeArrowheads="1"/>
          </p:cNvSpPr>
          <p:nvPr/>
        </p:nvSpPr>
        <p:spPr bwMode="auto">
          <a:xfrm>
            <a:off x="3371850" y="1608138"/>
            <a:ext cx="5632450" cy="4486275"/>
          </a:xfrm>
          <a:prstGeom prst="rect">
            <a:avLst/>
          </a:prstGeom>
          <a:noFill/>
          <a:ln w="9525">
            <a:noFill/>
            <a:miter lim="800000"/>
            <a:headEnd/>
            <a:tailEnd/>
          </a:ln>
          <a:effectLst/>
        </p:spPr>
        <p:txBody>
          <a:bodyPr>
            <a:spAutoFit/>
          </a:bodyPr>
          <a:lstStyle/>
          <a:p>
            <a:pPr>
              <a:buFontTx/>
              <a:buChar char="•"/>
            </a:pPr>
            <a:r>
              <a:rPr lang="en-US"/>
              <a:t> NedPower in Mount Storm, WV: </a:t>
            </a:r>
          </a:p>
          <a:p>
            <a:pPr lvl="1">
              <a:buFontTx/>
              <a:buChar char="-"/>
            </a:pPr>
            <a:r>
              <a:rPr lang="en-US"/>
              <a:t> 264 megawatts (partnered with Shell)</a:t>
            </a:r>
          </a:p>
          <a:p>
            <a:pPr lvl="1"/>
            <a:endParaRPr lang="en-US"/>
          </a:p>
          <a:p>
            <a:pPr>
              <a:buFontTx/>
              <a:buChar char="•"/>
            </a:pPr>
            <a:r>
              <a:rPr lang="en-US"/>
              <a:t> Fowler Ridge in Benton County, IN:</a:t>
            </a:r>
          </a:p>
          <a:p>
            <a:pPr lvl="1"/>
            <a:r>
              <a:rPr lang="en-US"/>
              <a:t>      - 400 megawatts online (partnered with BP)</a:t>
            </a:r>
          </a:p>
          <a:p>
            <a:pPr lvl="1"/>
            <a:r>
              <a:rPr lang="en-US"/>
              <a:t>      - Could be expanded to total of 750 MW</a:t>
            </a:r>
          </a:p>
          <a:p>
            <a:pPr lvl="1">
              <a:buFontTx/>
              <a:buChar char="-"/>
            </a:pPr>
            <a:endParaRPr lang="en-US"/>
          </a:p>
          <a:p>
            <a:pPr>
              <a:buFontTx/>
              <a:buChar char="•"/>
            </a:pPr>
            <a:r>
              <a:rPr lang="en-US"/>
              <a:t> Prairie Fork in Christian &amp; Montgomery</a:t>
            </a:r>
          </a:p>
          <a:p>
            <a:r>
              <a:rPr lang="en-US"/>
              <a:t>  Counties, IL: </a:t>
            </a:r>
          </a:p>
          <a:p>
            <a:pPr lvl="1">
              <a:buFontTx/>
              <a:buChar char="-"/>
            </a:pPr>
            <a:r>
              <a:rPr lang="en-US"/>
              <a:t> 300 megawatts</a:t>
            </a:r>
          </a:p>
          <a:p>
            <a:pPr lvl="1"/>
            <a:endParaRPr lang="en-US"/>
          </a:p>
          <a:p>
            <a:pPr>
              <a:buFontTx/>
              <a:buChar char="•"/>
            </a:pPr>
            <a:r>
              <a:rPr lang="en-US"/>
              <a:t> Virginia wind projects in Tazewell</a:t>
            </a:r>
          </a:p>
          <a:p>
            <a:r>
              <a:rPr lang="en-US"/>
              <a:t>  and Wise Counties</a:t>
            </a:r>
            <a:br>
              <a:rPr lang="en-US"/>
            </a:br>
            <a:endParaRPr lang="en-US"/>
          </a:p>
          <a:p>
            <a:pPr>
              <a:buFontTx/>
              <a:buChar char="•"/>
            </a:pPr>
            <a:r>
              <a:rPr lang="en-US"/>
              <a:t> Other projects in development in VA (not </a:t>
            </a:r>
            <a:br>
              <a:rPr lang="en-US"/>
            </a:br>
            <a:r>
              <a:rPr lang="en-US"/>
              <a:t>  announced)</a:t>
            </a:r>
          </a:p>
        </p:txBody>
      </p:sp>
      <p:pic>
        <p:nvPicPr>
          <p:cNvPr id="623619" name="Picture 3" descr="single_turbine"/>
          <p:cNvPicPr>
            <a:picLocks noChangeAspect="1" noChangeArrowheads="1"/>
          </p:cNvPicPr>
          <p:nvPr/>
        </p:nvPicPr>
        <p:blipFill>
          <a:blip r:embed="rId3"/>
          <a:srcRect/>
          <a:stretch>
            <a:fillRect/>
          </a:stretch>
        </p:blipFill>
        <p:spPr bwMode="auto">
          <a:xfrm>
            <a:off x="387350" y="1474788"/>
            <a:ext cx="2714625" cy="4694237"/>
          </a:xfrm>
          <a:prstGeom prst="rect">
            <a:avLst/>
          </a:prstGeom>
          <a:noFill/>
        </p:spPr>
      </p:pic>
      <p:sp>
        <p:nvSpPr>
          <p:cNvPr id="623620" name="Text Box 4"/>
          <p:cNvSpPr txBox="1">
            <a:spLocks noChangeArrowheads="1"/>
          </p:cNvSpPr>
          <p:nvPr/>
        </p:nvSpPr>
        <p:spPr bwMode="auto">
          <a:xfrm>
            <a:off x="249238" y="241300"/>
            <a:ext cx="8694737" cy="968375"/>
          </a:xfrm>
          <a:prstGeom prst="rect">
            <a:avLst/>
          </a:prstGeom>
          <a:noFill/>
          <a:ln w="9525">
            <a:noFill/>
            <a:miter lim="800000"/>
            <a:headEnd/>
            <a:tailEnd/>
          </a:ln>
          <a:effectLst>
            <a:outerShdw dist="35921" dir="2700000" algn="ctr" rotWithShape="0">
              <a:schemeClr val="tx1"/>
            </a:outerShdw>
          </a:effectLst>
        </p:spPr>
        <p:txBody>
          <a:bodyPr>
            <a:spAutoFit/>
          </a:bodyPr>
          <a:lstStyle/>
          <a:p>
            <a:pPr>
              <a:lnSpc>
                <a:spcPct val="90000"/>
              </a:lnSpc>
            </a:pPr>
            <a:r>
              <a:rPr lang="en-US" sz="3200" b="1">
                <a:solidFill>
                  <a:srgbClr val="FFFFFF"/>
                </a:solidFill>
              </a:rPr>
              <a:t>Dominion’s Operating and Proposed</a:t>
            </a:r>
          </a:p>
          <a:p>
            <a:pPr>
              <a:lnSpc>
                <a:spcPct val="90000"/>
              </a:lnSpc>
            </a:pPr>
            <a:r>
              <a:rPr lang="en-US" sz="3200" b="1">
                <a:solidFill>
                  <a:srgbClr val="FFFFFF"/>
                </a:solidFill>
              </a:rPr>
              <a:t>Wind Energy Projects</a:t>
            </a:r>
          </a:p>
        </p:txBody>
      </p:sp>
    </p:spTree>
  </p:cSld>
  <p:clrMapOvr>
    <a:masterClrMapping/>
  </p:clrMapOvr>
  <p:transition spd="med">
    <p:wipe dir="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3"/>
          <p:cNvSpPr>
            <a:spLocks noGrp="1"/>
          </p:cNvSpPr>
          <p:nvPr>
            <p:ph type="sldNum" sz="quarter" idx="12"/>
          </p:nvPr>
        </p:nvSpPr>
        <p:spPr/>
        <p:txBody>
          <a:bodyPr/>
          <a:lstStyle/>
          <a:p>
            <a:fld id="{48CF269C-BA75-4723-814F-34D4D7A5CF46}" type="slidenum">
              <a:rPr lang="en-US"/>
              <a:pPr/>
              <a:t>15</a:t>
            </a:fld>
            <a:endParaRPr lang="en-US"/>
          </a:p>
        </p:txBody>
      </p:sp>
      <p:sp>
        <p:nvSpPr>
          <p:cNvPr id="2" name="Title 1"/>
          <p:cNvSpPr>
            <a:spLocks noGrp="1"/>
          </p:cNvSpPr>
          <p:nvPr>
            <p:ph type="title" idx="4294967295"/>
          </p:nvPr>
        </p:nvSpPr>
        <p:spPr>
          <a:xfrm>
            <a:off x="152400" y="4851400"/>
            <a:ext cx="4622800" cy="541338"/>
          </a:xfrm>
        </p:spPr>
        <p:txBody>
          <a:bodyPr anchor="b"/>
          <a:lstStyle/>
          <a:p>
            <a:pPr algn="ctr"/>
            <a:r>
              <a:rPr lang="en-US" sz="1500" b="0">
                <a:solidFill>
                  <a:schemeClr val="accent2"/>
                </a:solidFill>
                <a:effectLst>
                  <a:outerShdw blurRad="38100" dist="38100" dir="2700000" algn="tl">
                    <a:srgbClr val="000000"/>
                  </a:outerShdw>
                </a:effectLst>
                <a:cs typeface="Andalus" pitchFamily="2" charset="-78"/>
              </a:rPr>
              <a:t>Transmission: Electricity's Highway System</a:t>
            </a:r>
          </a:p>
        </p:txBody>
      </p:sp>
      <p:sp>
        <p:nvSpPr>
          <p:cNvPr id="625667" name="Text Placeholder 8"/>
          <p:cNvSpPr>
            <a:spLocks noGrp="1"/>
          </p:cNvSpPr>
          <p:nvPr>
            <p:ph type="body" sz="half" idx="4294967295"/>
          </p:nvPr>
        </p:nvSpPr>
        <p:spPr>
          <a:xfrm>
            <a:off x="0" y="5448300"/>
            <a:ext cx="4751388" cy="779463"/>
          </a:xfrm>
        </p:spPr>
        <p:txBody>
          <a:bodyPr/>
          <a:lstStyle/>
          <a:p>
            <a:pPr marL="0" indent="0" algn="ctr">
              <a:buFontTx/>
              <a:buNone/>
            </a:pPr>
            <a:r>
              <a:rPr lang="en-US" sz="1800">
                <a:cs typeface="Andalus" pitchFamily="2" charset="-78"/>
              </a:rPr>
              <a:t>Power is useless unless you </a:t>
            </a:r>
          </a:p>
          <a:p>
            <a:pPr marL="0" indent="0" algn="ctr">
              <a:buFontTx/>
              <a:buNone/>
            </a:pPr>
            <a:r>
              <a:rPr lang="en-US" sz="1800">
                <a:cs typeface="Andalus" pitchFamily="2" charset="-78"/>
              </a:rPr>
              <a:t>can get it where it’s needed.</a:t>
            </a:r>
          </a:p>
        </p:txBody>
      </p:sp>
      <p:sp>
        <p:nvSpPr>
          <p:cNvPr id="625668" name="Slide Number Placeholder 3"/>
          <p:cNvSpPr txBox="1">
            <a:spLocks noGrp="1"/>
          </p:cNvSpPr>
          <p:nvPr/>
        </p:nvSpPr>
        <p:spPr bwMode="auto">
          <a:xfrm>
            <a:off x="8610600" y="6553200"/>
            <a:ext cx="533400" cy="304800"/>
          </a:xfrm>
          <a:prstGeom prst="rect">
            <a:avLst/>
          </a:prstGeom>
          <a:noFill/>
          <a:ln w="9525">
            <a:noFill/>
            <a:miter lim="800000"/>
            <a:headEnd/>
            <a:tailEnd/>
          </a:ln>
        </p:spPr>
        <p:txBody>
          <a:bodyPr/>
          <a:lstStyle/>
          <a:p>
            <a:pPr algn="r"/>
            <a:endParaRPr lang="en-US" sz="1400">
              <a:solidFill>
                <a:schemeClr val="bg1"/>
              </a:solidFill>
            </a:endParaRPr>
          </a:p>
        </p:txBody>
      </p:sp>
      <p:sp>
        <p:nvSpPr>
          <p:cNvPr id="625669" name="TextBox 6"/>
          <p:cNvSpPr txBox="1">
            <a:spLocks noChangeArrowheads="1"/>
          </p:cNvSpPr>
          <p:nvPr/>
        </p:nvSpPr>
        <p:spPr bwMode="auto">
          <a:xfrm>
            <a:off x="5257800" y="2527300"/>
            <a:ext cx="3403600" cy="2678113"/>
          </a:xfrm>
          <a:prstGeom prst="rect">
            <a:avLst/>
          </a:prstGeom>
          <a:noFill/>
          <a:ln w="9525">
            <a:noFill/>
            <a:miter lim="800000"/>
            <a:headEnd/>
            <a:tailEnd/>
          </a:ln>
        </p:spPr>
        <p:txBody>
          <a:bodyPr>
            <a:spAutoFit/>
          </a:bodyPr>
          <a:lstStyle/>
          <a:p>
            <a:pPr>
              <a:buFontTx/>
              <a:buChar char="•"/>
            </a:pPr>
            <a:r>
              <a:rPr lang="en-US" sz="1900">
                <a:latin typeface="Andalus" pitchFamily="2" charset="-78"/>
                <a:cs typeface="Andalus" pitchFamily="2" charset="-78"/>
              </a:rPr>
              <a:t> </a:t>
            </a:r>
            <a:r>
              <a:rPr lang="en-US" sz="1900">
                <a:cs typeface="Andalus" pitchFamily="2" charset="-78"/>
              </a:rPr>
              <a:t>Thirteen projects planned or </a:t>
            </a:r>
          </a:p>
          <a:p>
            <a:r>
              <a:rPr lang="en-US" sz="1900">
                <a:cs typeface="Andalus" pitchFamily="2" charset="-78"/>
              </a:rPr>
              <a:t>   under way in Virginia and  </a:t>
            </a:r>
          </a:p>
          <a:p>
            <a:r>
              <a:rPr lang="en-US" sz="1900">
                <a:cs typeface="Andalus" pitchFamily="2" charset="-78"/>
              </a:rPr>
              <a:t>   North Carolina</a:t>
            </a:r>
          </a:p>
          <a:p>
            <a:endParaRPr lang="en-US" sz="1900">
              <a:cs typeface="Andalus" pitchFamily="2" charset="-78"/>
            </a:endParaRPr>
          </a:p>
          <a:p>
            <a:pPr>
              <a:buFontTx/>
              <a:buChar char="•"/>
            </a:pPr>
            <a:r>
              <a:rPr lang="en-US" sz="1900">
                <a:cs typeface="Andalus" pitchFamily="2" charset="-78"/>
              </a:rPr>
              <a:t> Critical projects in Hampton </a:t>
            </a:r>
          </a:p>
          <a:p>
            <a:r>
              <a:rPr lang="en-US" sz="1900">
                <a:cs typeface="Andalus" pitchFamily="2" charset="-78"/>
              </a:rPr>
              <a:t>   Roads, Central and </a:t>
            </a:r>
          </a:p>
          <a:p>
            <a:r>
              <a:rPr lang="en-US" sz="1900">
                <a:cs typeface="Andalus" pitchFamily="2" charset="-78"/>
              </a:rPr>
              <a:t>   Northern Virginia</a:t>
            </a:r>
          </a:p>
          <a:p>
            <a:endParaRPr lang="en-US" sz="1900">
              <a:cs typeface="Andalus" pitchFamily="2" charset="-78"/>
            </a:endParaRPr>
          </a:p>
          <a:p>
            <a:endParaRPr lang="en-US">
              <a:cs typeface="Andalus" pitchFamily="2" charset="-78"/>
            </a:endParaRPr>
          </a:p>
        </p:txBody>
      </p:sp>
      <p:pic>
        <p:nvPicPr>
          <p:cNvPr id="625670" name="Picture 4" descr="500Tline150dpi copy"/>
          <p:cNvPicPr>
            <a:picLocks noGrp="1" noChangeAspect="1" noChangeArrowheads="1"/>
          </p:cNvPicPr>
          <p:nvPr>
            <p:ph idx="4294967295"/>
          </p:nvPr>
        </p:nvPicPr>
        <p:blipFill>
          <a:blip r:embed="rId3"/>
          <a:srcRect t="20621" b="20621"/>
          <a:stretch>
            <a:fillRect/>
          </a:stretch>
        </p:blipFill>
        <p:spPr>
          <a:xfrm>
            <a:off x="165100" y="1778000"/>
            <a:ext cx="4733925" cy="3086100"/>
          </a:xfrm>
          <a:noFill/>
        </p:spPr>
      </p:pic>
      <p:sp>
        <p:nvSpPr>
          <p:cNvPr id="625673" name="Rectangle 9"/>
          <p:cNvSpPr>
            <a:spLocks noChangeArrowheads="1"/>
          </p:cNvSpPr>
          <p:nvPr/>
        </p:nvSpPr>
        <p:spPr bwMode="auto">
          <a:xfrm>
            <a:off x="314325" y="185738"/>
            <a:ext cx="8686800" cy="914400"/>
          </a:xfrm>
          <a:prstGeom prst="rect">
            <a:avLst/>
          </a:prstGeom>
          <a:noFill/>
          <a:ln w="9525">
            <a:noFill/>
            <a:miter lim="800000"/>
            <a:headEnd/>
            <a:tailEnd/>
          </a:ln>
          <a:effectLst>
            <a:outerShdw dist="35921" dir="2700000" algn="ctr" rotWithShape="0">
              <a:schemeClr val="tx1"/>
            </a:outerShdw>
          </a:effectLst>
        </p:spPr>
        <p:txBody>
          <a:bodyPr anchor="ctr"/>
          <a:lstStyle/>
          <a:p>
            <a:r>
              <a:rPr lang="en-US" sz="3200" b="1">
                <a:solidFill>
                  <a:srgbClr val="FFFFFF"/>
                </a:solidFill>
              </a:rPr>
              <a:t>Upgrading the Power Grid</a:t>
            </a:r>
            <a:endParaRPr lang="en-US" sz="3400" b="1">
              <a:solidFill>
                <a:srgbClr val="FFFFFF"/>
              </a:solidFill>
            </a:endParaRPr>
          </a:p>
        </p:txBody>
      </p:sp>
    </p:spTree>
  </p:cSld>
  <p:clrMapOvr>
    <a:masterClrMapping/>
  </p:clrMapOvr>
  <p:transition spd="med">
    <p:wipe dir="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3"/>
          <p:cNvSpPr>
            <a:spLocks noGrp="1"/>
          </p:cNvSpPr>
          <p:nvPr>
            <p:ph type="sldNum" sz="quarter" idx="12"/>
          </p:nvPr>
        </p:nvSpPr>
        <p:spPr/>
        <p:txBody>
          <a:bodyPr/>
          <a:lstStyle/>
          <a:p>
            <a:fld id="{B86096FB-CF46-4796-9404-194EE4EC7FD8}" type="slidenum">
              <a:rPr lang="en-US"/>
              <a:pPr/>
              <a:t>16</a:t>
            </a:fld>
            <a:endParaRPr lang="en-US"/>
          </a:p>
        </p:txBody>
      </p:sp>
      <p:pic>
        <p:nvPicPr>
          <p:cNvPr id="250882" name="Picture 2"/>
          <p:cNvPicPr>
            <a:picLocks noChangeAspect="1" noChangeArrowheads="1"/>
          </p:cNvPicPr>
          <p:nvPr/>
        </p:nvPicPr>
        <p:blipFill>
          <a:blip r:embed="rId3"/>
          <a:srcRect/>
          <a:stretch>
            <a:fillRect/>
          </a:stretch>
        </p:blipFill>
        <p:spPr bwMode="auto">
          <a:xfrm>
            <a:off x="2085975" y="2546350"/>
            <a:ext cx="4984750" cy="2166938"/>
          </a:xfrm>
          <a:prstGeom prst="rect">
            <a:avLst/>
          </a:prstGeom>
          <a:noFill/>
        </p:spPr>
      </p:pic>
    </p:spTree>
  </p:cSld>
  <p:clrMapOvr>
    <a:masterClrMapping/>
  </p:clrMapOvr>
  <p:transition spd="med">
    <p:wipe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4"/>
          <p:cNvSpPr>
            <a:spLocks noGrp="1"/>
          </p:cNvSpPr>
          <p:nvPr>
            <p:ph type="sldNum" sz="quarter" idx="12"/>
          </p:nvPr>
        </p:nvSpPr>
        <p:spPr/>
        <p:txBody>
          <a:bodyPr/>
          <a:lstStyle/>
          <a:p>
            <a:fld id="{2934599C-6B92-4407-A88A-2851CD5567BC}" type="slidenum">
              <a:rPr lang="en-US"/>
              <a:pPr/>
              <a:t>2</a:t>
            </a:fld>
            <a:endParaRPr lang="en-US"/>
          </a:p>
        </p:txBody>
      </p:sp>
      <p:sp>
        <p:nvSpPr>
          <p:cNvPr id="466947" name="Rectangle 3"/>
          <p:cNvSpPr>
            <a:spLocks noGrp="1" noChangeArrowheads="1"/>
          </p:cNvSpPr>
          <p:nvPr>
            <p:ph type="title"/>
          </p:nvPr>
        </p:nvSpPr>
        <p:spPr>
          <a:xfrm>
            <a:off x="314325" y="185738"/>
            <a:ext cx="8686800" cy="914400"/>
          </a:xfrm>
          <a:noFill/>
          <a:ln/>
          <a:effectLst>
            <a:outerShdw dist="35921" dir="2700000" algn="ctr" rotWithShape="0">
              <a:schemeClr val="tx1"/>
            </a:outerShdw>
          </a:effectLst>
        </p:spPr>
        <p:txBody>
          <a:bodyPr/>
          <a:lstStyle/>
          <a:p>
            <a:r>
              <a:rPr lang="en-US" sz="3200"/>
              <a:t>About Dominion:</a:t>
            </a:r>
            <a:br>
              <a:rPr lang="en-US" sz="3200"/>
            </a:br>
            <a:r>
              <a:rPr lang="en-US" sz="3200"/>
              <a:t>Diverse Generation Mix</a:t>
            </a:r>
          </a:p>
        </p:txBody>
      </p:sp>
      <p:sp>
        <p:nvSpPr>
          <p:cNvPr id="466948" name="Rectangle 4"/>
          <p:cNvSpPr>
            <a:spLocks noChangeArrowheads="1"/>
          </p:cNvSpPr>
          <p:nvPr/>
        </p:nvSpPr>
        <p:spPr bwMode="auto">
          <a:xfrm>
            <a:off x="2609850" y="4057650"/>
            <a:ext cx="298450" cy="98425"/>
          </a:xfrm>
          <a:prstGeom prst="rect">
            <a:avLst/>
          </a:prstGeom>
          <a:solidFill>
            <a:srgbClr val="FFFFCC"/>
          </a:solidFill>
          <a:ln w="9525" algn="ctr">
            <a:noFill/>
            <a:miter lim="800000"/>
            <a:headEnd/>
            <a:tailEnd/>
          </a:ln>
          <a:effectLst/>
        </p:spPr>
        <p:txBody>
          <a:bodyPr wrap="none" anchor="ctr"/>
          <a:lstStyle/>
          <a:p>
            <a:endParaRPr lang="en-US"/>
          </a:p>
        </p:txBody>
      </p:sp>
      <p:graphicFrame>
        <p:nvGraphicFramePr>
          <p:cNvPr id="9" name="Object 5"/>
          <p:cNvGraphicFramePr>
            <a:graphicFrameLocks noChangeAspect="1"/>
          </p:cNvGraphicFramePr>
          <p:nvPr/>
        </p:nvGraphicFramePr>
        <p:xfrm>
          <a:off x="241300" y="2114550"/>
          <a:ext cx="4997450" cy="356552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Object 6"/>
          <p:cNvGraphicFramePr>
            <a:graphicFrameLocks noChangeAspect="1"/>
          </p:cNvGraphicFramePr>
          <p:nvPr/>
        </p:nvGraphicFramePr>
        <p:xfrm>
          <a:off x="4064000" y="2061092"/>
          <a:ext cx="5080000" cy="3623746"/>
        </p:xfrm>
        <a:graphic>
          <a:graphicData uri="http://schemas.openxmlformats.org/drawingml/2006/chart">
            <c:chart xmlns:c="http://schemas.openxmlformats.org/drawingml/2006/chart" xmlns:r="http://schemas.openxmlformats.org/officeDocument/2006/relationships" r:id="rId4"/>
          </a:graphicData>
        </a:graphic>
      </p:graphicFrame>
      <p:sp>
        <p:nvSpPr>
          <p:cNvPr id="466951" name="Text Box 7"/>
          <p:cNvSpPr txBox="1">
            <a:spLocks noChangeArrowheads="1"/>
          </p:cNvSpPr>
          <p:nvPr/>
        </p:nvSpPr>
        <p:spPr bwMode="auto">
          <a:xfrm>
            <a:off x="0" y="1638300"/>
            <a:ext cx="9144000" cy="366713"/>
          </a:xfrm>
          <a:prstGeom prst="rect">
            <a:avLst/>
          </a:prstGeom>
          <a:noFill/>
          <a:ln w="9525" algn="ctr">
            <a:noFill/>
            <a:miter lim="800000"/>
            <a:headEnd/>
            <a:tailEnd/>
          </a:ln>
          <a:effectLst/>
        </p:spPr>
        <p:txBody>
          <a:bodyPr>
            <a:spAutoFit/>
          </a:bodyPr>
          <a:lstStyle/>
          <a:p>
            <a:pPr algn="ctr">
              <a:spcBef>
                <a:spcPct val="50000"/>
              </a:spcBef>
            </a:pPr>
            <a:r>
              <a:rPr lang="en-US"/>
              <a:t>Dominion Virginia Power</a:t>
            </a:r>
          </a:p>
        </p:txBody>
      </p:sp>
    </p:spTree>
  </p:cSld>
  <p:clrMapOvr>
    <a:masterClrMapping/>
  </p:clrMapOvr>
  <p:transition spd="med">
    <p:wipe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3"/>
          <p:cNvSpPr>
            <a:spLocks noGrp="1"/>
          </p:cNvSpPr>
          <p:nvPr>
            <p:ph type="sldNum" sz="quarter" idx="12"/>
          </p:nvPr>
        </p:nvSpPr>
        <p:spPr/>
        <p:txBody>
          <a:bodyPr/>
          <a:lstStyle/>
          <a:p>
            <a:fld id="{F8FE6FDA-419F-4DFA-8322-D29528E2B662}" type="slidenum">
              <a:rPr lang="en-US"/>
              <a:pPr/>
              <a:t>3</a:t>
            </a:fld>
            <a:endParaRPr lang="en-US"/>
          </a:p>
        </p:txBody>
      </p:sp>
      <p:sp>
        <p:nvSpPr>
          <p:cNvPr id="468994" name="Text Box 2"/>
          <p:cNvSpPr txBox="1">
            <a:spLocks noChangeArrowheads="1"/>
          </p:cNvSpPr>
          <p:nvPr/>
        </p:nvSpPr>
        <p:spPr bwMode="auto">
          <a:xfrm>
            <a:off x="2070100" y="1306513"/>
            <a:ext cx="4895850" cy="762000"/>
          </a:xfrm>
          <a:prstGeom prst="rect">
            <a:avLst/>
          </a:prstGeom>
          <a:noFill/>
          <a:ln w="9525">
            <a:noFill/>
            <a:miter lim="800000"/>
            <a:headEnd/>
            <a:tailEnd/>
          </a:ln>
          <a:effectLst/>
        </p:spPr>
        <p:txBody>
          <a:bodyPr wrap="none">
            <a:spAutoFit/>
          </a:bodyPr>
          <a:lstStyle/>
          <a:p>
            <a:pPr algn="ctr"/>
            <a:r>
              <a:rPr lang="en-US" sz="2400"/>
              <a:t>100 Largest U.S. Power Producers</a:t>
            </a:r>
          </a:p>
          <a:p>
            <a:pPr algn="ctr"/>
            <a:r>
              <a:rPr lang="en-US" sz="2000"/>
              <a:t>(Pounds CO</a:t>
            </a:r>
            <a:r>
              <a:rPr lang="en-US" sz="2000" baseline="-25000"/>
              <a:t>2</a:t>
            </a:r>
            <a:r>
              <a:rPr lang="en-US" sz="2000"/>
              <a:t> per MWh Output)</a:t>
            </a:r>
          </a:p>
        </p:txBody>
      </p:sp>
      <p:sp>
        <p:nvSpPr>
          <p:cNvPr id="468995" name="Text Box 3"/>
          <p:cNvSpPr txBox="1">
            <a:spLocks noChangeArrowheads="1"/>
          </p:cNvSpPr>
          <p:nvPr/>
        </p:nvSpPr>
        <p:spPr bwMode="auto">
          <a:xfrm>
            <a:off x="0" y="6145213"/>
            <a:ext cx="4659313" cy="304800"/>
          </a:xfrm>
          <a:prstGeom prst="rect">
            <a:avLst/>
          </a:prstGeom>
          <a:noFill/>
          <a:ln w="9525">
            <a:noFill/>
            <a:miter lim="800000"/>
            <a:headEnd/>
            <a:tailEnd/>
          </a:ln>
          <a:effectLst/>
        </p:spPr>
        <p:txBody>
          <a:bodyPr wrap="none">
            <a:spAutoFit/>
          </a:bodyPr>
          <a:lstStyle/>
          <a:p>
            <a:r>
              <a:rPr lang="en-US" sz="1400"/>
              <a:t>Source: Natural Resources Defense Council, 2008 Study</a:t>
            </a:r>
          </a:p>
        </p:txBody>
      </p:sp>
      <p:graphicFrame>
        <p:nvGraphicFramePr>
          <p:cNvPr id="468996" name="Object 4"/>
          <p:cNvGraphicFramePr>
            <a:graphicFrameLocks noChangeAspect="1"/>
          </p:cNvGraphicFramePr>
          <p:nvPr/>
        </p:nvGraphicFramePr>
        <p:xfrm>
          <a:off x="0" y="1803400"/>
          <a:ext cx="8734425" cy="4546600"/>
        </p:xfrm>
        <a:graphic>
          <a:graphicData uri="http://schemas.openxmlformats.org/presentationml/2006/ole">
            <p:oleObj spid="_x0000_s468996" name="Chart" r:id="rId4" imgW="8562975" imgH="4067175" progId="MSGraph.Chart.8">
              <p:embed followColorScheme="full"/>
            </p:oleObj>
          </a:graphicData>
        </a:graphic>
      </p:graphicFrame>
      <p:sp>
        <p:nvSpPr>
          <p:cNvPr id="468997" name="Rectangle 5"/>
          <p:cNvSpPr>
            <a:spLocks noChangeArrowheads="1"/>
          </p:cNvSpPr>
          <p:nvPr/>
        </p:nvSpPr>
        <p:spPr bwMode="auto">
          <a:xfrm>
            <a:off x="6502400" y="4424363"/>
            <a:ext cx="42863" cy="1541462"/>
          </a:xfrm>
          <a:prstGeom prst="rect">
            <a:avLst/>
          </a:prstGeom>
          <a:solidFill>
            <a:srgbClr val="FF0000"/>
          </a:solidFill>
          <a:ln w="9525">
            <a:solidFill>
              <a:schemeClr val="tx1"/>
            </a:solidFill>
            <a:miter lim="800000"/>
            <a:headEnd/>
            <a:tailEnd/>
          </a:ln>
          <a:effectLst/>
        </p:spPr>
        <p:txBody>
          <a:bodyPr wrap="none" anchor="ctr"/>
          <a:lstStyle/>
          <a:p>
            <a:endParaRPr lang="en-US"/>
          </a:p>
        </p:txBody>
      </p:sp>
      <p:sp>
        <p:nvSpPr>
          <p:cNvPr id="468998" name="Text Box 6"/>
          <p:cNvSpPr txBox="1">
            <a:spLocks noChangeArrowheads="1"/>
          </p:cNvSpPr>
          <p:nvPr/>
        </p:nvSpPr>
        <p:spPr bwMode="auto">
          <a:xfrm>
            <a:off x="6475413" y="4064000"/>
            <a:ext cx="1149350" cy="366713"/>
          </a:xfrm>
          <a:prstGeom prst="rect">
            <a:avLst/>
          </a:prstGeom>
          <a:noFill/>
          <a:ln w="9525">
            <a:noFill/>
            <a:miter lim="800000"/>
            <a:headEnd/>
            <a:tailEnd/>
          </a:ln>
          <a:effectLst/>
        </p:spPr>
        <p:txBody>
          <a:bodyPr wrap="none">
            <a:spAutoFit/>
          </a:bodyPr>
          <a:lstStyle/>
          <a:p>
            <a:r>
              <a:rPr lang="en-US"/>
              <a:t>Dominion</a:t>
            </a:r>
          </a:p>
        </p:txBody>
      </p:sp>
      <p:sp>
        <p:nvSpPr>
          <p:cNvPr id="468999" name="Rectangle 7"/>
          <p:cNvSpPr>
            <a:spLocks noChangeArrowheads="1"/>
          </p:cNvSpPr>
          <p:nvPr/>
        </p:nvSpPr>
        <p:spPr bwMode="auto">
          <a:xfrm>
            <a:off x="314325" y="185738"/>
            <a:ext cx="8686800" cy="914400"/>
          </a:xfrm>
          <a:prstGeom prst="rect">
            <a:avLst/>
          </a:prstGeom>
          <a:noFill/>
          <a:ln w="9525">
            <a:noFill/>
            <a:miter lim="800000"/>
            <a:headEnd/>
            <a:tailEnd/>
          </a:ln>
          <a:effectLst>
            <a:outerShdw dist="35921" dir="2700000" algn="ctr" rotWithShape="0">
              <a:schemeClr val="tx1"/>
            </a:outerShdw>
          </a:effectLst>
        </p:spPr>
        <p:txBody>
          <a:bodyPr anchor="ctr"/>
          <a:lstStyle/>
          <a:p>
            <a:r>
              <a:rPr lang="en-US" sz="3200" b="1">
                <a:solidFill>
                  <a:srgbClr val="FFFFFF"/>
                </a:solidFill>
              </a:rPr>
              <a:t>About Dominion:</a:t>
            </a:r>
            <a:br>
              <a:rPr lang="en-US" sz="3200" b="1">
                <a:solidFill>
                  <a:srgbClr val="FFFFFF"/>
                </a:solidFill>
              </a:rPr>
            </a:br>
            <a:r>
              <a:rPr lang="en-US" sz="3200" b="1">
                <a:solidFill>
                  <a:srgbClr val="FFFFFF"/>
                </a:solidFill>
              </a:rPr>
              <a:t>Low Carbon Intensity</a:t>
            </a:r>
            <a:r>
              <a:rPr lang="en-US" sz="3400" b="1">
                <a:solidFill>
                  <a:srgbClr val="FFFFFF"/>
                </a:solidFill>
              </a:rPr>
              <a:t> </a:t>
            </a:r>
          </a:p>
        </p:txBody>
      </p:sp>
    </p:spTree>
  </p:cSld>
  <p:clrMapOvr>
    <a:masterClrMapping/>
  </p:clrMapOvr>
  <p:transition spd="med">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Line 2"/>
          <p:cNvSpPr>
            <a:spLocks noChangeShapeType="1"/>
          </p:cNvSpPr>
          <p:nvPr/>
        </p:nvSpPr>
        <p:spPr bwMode="auto">
          <a:xfrm flipV="1">
            <a:off x="977900" y="1501775"/>
            <a:ext cx="0" cy="4724400"/>
          </a:xfrm>
          <a:prstGeom prst="line">
            <a:avLst/>
          </a:prstGeom>
          <a:noFill/>
          <a:ln w="57150">
            <a:solidFill>
              <a:schemeClr val="tx1"/>
            </a:solidFill>
            <a:round/>
            <a:headEnd/>
            <a:tailEnd type="triangle" w="med" len="med"/>
          </a:ln>
        </p:spPr>
        <p:txBody>
          <a:bodyPr/>
          <a:lstStyle/>
          <a:p>
            <a:endParaRPr lang="en-US"/>
          </a:p>
        </p:txBody>
      </p:sp>
      <p:pic>
        <p:nvPicPr>
          <p:cNvPr id="10243" name="Picture 3" descr="COMPUTAR%2520CTR-024N-2%252024%2520Hour%2520Timelapse%2520VCR">
            <a:hlinkClick r:id="rId3"/>
          </p:cNvPr>
          <p:cNvPicPr>
            <a:picLocks noChangeAspect="1" noChangeArrowheads="1"/>
          </p:cNvPicPr>
          <p:nvPr/>
        </p:nvPicPr>
        <p:blipFill>
          <a:blip r:embed="rId4"/>
          <a:srcRect/>
          <a:stretch>
            <a:fillRect/>
          </a:stretch>
        </p:blipFill>
        <p:spPr bwMode="auto">
          <a:xfrm>
            <a:off x="3492500" y="4625975"/>
            <a:ext cx="1247775" cy="714375"/>
          </a:xfrm>
          <a:prstGeom prst="rect">
            <a:avLst/>
          </a:prstGeom>
          <a:noFill/>
          <a:ln w="9525">
            <a:noFill/>
            <a:miter lim="800000"/>
            <a:headEnd/>
            <a:tailEnd/>
          </a:ln>
        </p:spPr>
      </p:pic>
      <p:pic>
        <p:nvPicPr>
          <p:cNvPr id="10244" name="Picture 5" descr="VelocityBluetoothHeadset">
            <a:hlinkClick r:id="rId5"/>
          </p:cNvPr>
          <p:cNvPicPr>
            <a:picLocks noChangeAspect="1" noChangeArrowheads="1"/>
          </p:cNvPicPr>
          <p:nvPr/>
        </p:nvPicPr>
        <p:blipFill>
          <a:blip r:embed="rId6"/>
          <a:srcRect/>
          <a:stretch>
            <a:fillRect/>
          </a:stretch>
        </p:blipFill>
        <p:spPr bwMode="auto">
          <a:xfrm>
            <a:off x="6962775" y="3835400"/>
            <a:ext cx="644525" cy="752475"/>
          </a:xfrm>
          <a:prstGeom prst="rect">
            <a:avLst/>
          </a:prstGeom>
          <a:noFill/>
          <a:ln w="9525">
            <a:noFill/>
            <a:miter lim="800000"/>
            <a:headEnd/>
            <a:tailEnd/>
          </a:ln>
        </p:spPr>
      </p:pic>
      <p:pic>
        <p:nvPicPr>
          <p:cNvPr id="10245" name="Picture 6" descr="satellite-radio2">
            <a:hlinkClick r:id="rId7"/>
          </p:cNvPr>
          <p:cNvPicPr>
            <a:picLocks noChangeAspect="1" noChangeArrowheads="1"/>
          </p:cNvPicPr>
          <p:nvPr/>
        </p:nvPicPr>
        <p:blipFill>
          <a:blip r:embed="rId8"/>
          <a:srcRect/>
          <a:stretch>
            <a:fillRect/>
          </a:stretch>
        </p:blipFill>
        <p:spPr bwMode="auto">
          <a:xfrm>
            <a:off x="6540500" y="4630738"/>
            <a:ext cx="781050" cy="576262"/>
          </a:xfrm>
          <a:prstGeom prst="rect">
            <a:avLst/>
          </a:prstGeom>
          <a:noFill/>
          <a:ln w="9525">
            <a:noFill/>
            <a:miter lim="800000"/>
            <a:headEnd/>
            <a:tailEnd/>
          </a:ln>
        </p:spPr>
      </p:pic>
      <p:pic>
        <p:nvPicPr>
          <p:cNvPr id="10246" name="Picture 41" descr="garmin-nuvi-670-gps-unveiled">
            <a:hlinkClick r:id="rId9"/>
          </p:cNvPr>
          <p:cNvPicPr>
            <a:picLocks noChangeAspect="1" noChangeArrowheads="1"/>
          </p:cNvPicPr>
          <p:nvPr/>
        </p:nvPicPr>
        <p:blipFill>
          <a:blip r:embed="rId10"/>
          <a:srcRect/>
          <a:stretch>
            <a:fillRect/>
          </a:stretch>
        </p:blipFill>
        <p:spPr bwMode="auto">
          <a:xfrm>
            <a:off x="6388100" y="1473200"/>
            <a:ext cx="1066800" cy="990600"/>
          </a:xfrm>
          <a:prstGeom prst="rect">
            <a:avLst/>
          </a:prstGeom>
          <a:noFill/>
          <a:ln w="9525">
            <a:noFill/>
            <a:miter lim="800000"/>
            <a:headEnd/>
            <a:tailEnd/>
          </a:ln>
        </p:spPr>
      </p:pic>
      <p:sp>
        <p:nvSpPr>
          <p:cNvPr id="92202" name="Rectangle 42"/>
          <p:cNvSpPr>
            <a:spLocks noGrp="1" noChangeArrowheads="1"/>
          </p:cNvSpPr>
          <p:nvPr>
            <p:ph type="title" idx="4294967295"/>
          </p:nvPr>
        </p:nvSpPr>
        <p:spPr>
          <a:xfrm>
            <a:off x="0" y="228600"/>
            <a:ext cx="7086600" cy="1143000"/>
          </a:xfrm>
        </p:spPr>
        <p:txBody>
          <a:bodyPr/>
          <a:lstStyle/>
          <a:p>
            <a:pPr eaLnBrk="1" hangingPunct="1">
              <a:defRPr/>
            </a:pPr>
            <a:r>
              <a:rPr lang="en-US" sz="3600" smtClean="0">
                <a:effectLst>
                  <a:outerShdw blurRad="38100" dist="38100" dir="2700000" algn="tl">
                    <a:srgbClr val="C0C0C0"/>
                  </a:outerShdw>
                </a:effectLst>
              </a:rPr>
              <a:t> </a:t>
            </a:r>
            <a:r>
              <a:rPr lang="en-US" sz="3600" smtClean="0">
                <a:cs typeface="Andalus" pitchFamily="2" charset="-78"/>
              </a:rPr>
              <a:t>Our list of must-haves grows</a:t>
            </a:r>
          </a:p>
        </p:txBody>
      </p:sp>
      <p:sp>
        <p:nvSpPr>
          <p:cNvPr id="10248" name="Text Box 40"/>
          <p:cNvSpPr txBox="1">
            <a:spLocks noChangeArrowheads="1"/>
          </p:cNvSpPr>
          <p:nvPr/>
        </p:nvSpPr>
        <p:spPr bwMode="auto">
          <a:xfrm>
            <a:off x="1254125" y="2020888"/>
            <a:ext cx="3055938" cy="922337"/>
          </a:xfrm>
          <a:prstGeom prst="rect">
            <a:avLst/>
          </a:prstGeom>
          <a:noFill/>
          <a:ln w="25400">
            <a:solidFill>
              <a:schemeClr val="tx1"/>
            </a:solidFill>
            <a:miter lim="800000"/>
            <a:headEnd/>
            <a:tailEnd/>
          </a:ln>
        </p:spPr>
        <p:txBody>
          <a:bodyPr>
            <a:spAutoFit/>
          </a:bodyPr>
          <a:lstStyle/>
          <a:p>
            <a:pPr algn="l">
              <a:spcBef>
                <a:spcPct val="50000"/>
              </a:spcBef>
            </a:pPr>
            <a:r>
              <a:rPr lang="en-US"/>
              <a:t>The typical homeowner has increased electricity use by 8.6 percent since 1992</a:t>
            </a:r>
          </a:p>
        </p:txBody>
      </p:sp>
      <p:sp>
        <p:nvSpPr>
          <p:cNvPr id="10253" name="Text Box 8"/>
          <p:cNvSpPr txBox="1">
            <a:spLocks noChangeArrowheads="1"/>
          </p:cNvSpPr>
          <p:nvPr/>
        </p:nvSpPr>
        <p:spPr bwMode="auto">
          <a:xfrm>
            <a:off x="5111750" y="6415088"/>
            <a:ext cx="762000" cy="366712"/>
          </a:xfrm>
          <a:prstGeom prst="rect">
            <a:avLst/>
          </a:prstGeom>
          <a:noFill/>
          <a:ln w="9525">
            <a:noFill/>
            <a:miter lim="800000"/>
            <a:headEnd/>
            <a:tailEnd/>
          </a:ln>
          <a:effectLst>
            <a:outerShdw dist="35921" dir="2700000" algn="ctr" rotWithShape="0">
              <a:schemeClr val="tx1"/>
            </a:outerShdw>
          </a:effectLst>
        </p:spPr>
        <p:txBody>
          <a:bodyPr>
            <a:spAutoFit/>
          </a:bodyPr>
          <a:lstStyle/>
          <a:p>
            <a:pPr algn="l">
              <a:spcBef>
                <a:spcPct val="50000"/>
              </a:spcBef>
              <a:defRPr/>
            </a:pPr>
            <a:r>
              <a:rPr lang="en-US">
                <a:solidFill>
                  <a:schemeClr val="bg1"/>
                </a:solidFill>
              </a:rPr>
              <a:t>2000</a:t>
            </a:r>
          </a:p>
        </p:txBody>
      </p:sp>
      <p:sp>
        <p:nvSpPr>
          <p:cNvPr id="10255" name="Text Box 15"/>
          <p:cNvSpPr txBox="1">
            <a:spLocks noChangeArrowheads="1"/>
          </p:cNvSpPr>
          <p:nvPr/>
        </p:nvSpPr>
        <p:spPr bwMode="auto">
          <a:xfrm>
            <a:off x="996950" y="6415088"/>
            <a:ext cx="762000" cy="366712"/>
          </a:xfrm>
          <a:prstGeom prst="rect">
            <a:avLst/>
          </a:prstGeom>
          <a:noFill/>
          <a:ln w="9525">
            <a:noFill/>
            <a:miter lim="800000"/>
            <a:headEnd/>
            <a:tailEnd/>
          </a:ln>
          <a:effectLst>
            <a:outerShdw dist="35921" dir="2700000" algn="ctr" rotWithShape="0">
              <a:schemeClr val="tx1"/>
            </a:outerShdw>
          </a:effectLst>
        </p:spPr>
        <p:txBody>
          <a:bodyPr>
            <a:spAutoFit/>
          </a:bodyPr>
          <a:lstStyle/>
          <a:p>
            <a:pPr algn="l">
              <a:spcBef>
                <a:spcPct val="50000"/>
              </a:spcBef>
              <a:defRPr/>
            </a:pPr>
            <a:r>
              <a:rPr lang="en-US">
                <a:solidFill>
                  <a:schemeClr val="bg1"/>
                </a:solidFill>
              </a:rPr>
              <a:t>1970</a:t>
            </a:r>
          </a:p>
        </p:txBody>
      </p:sp>
      <p:sp>
        <p:nvSpPr>
          <p:cNvPr id="10256" name="Text Box 16"/>
          <p:cNvSpPr txBox="1">
            <a:spLocks noChangeArrowheads="1"/>
          </p:cNvSpPr>
          <p:nvPr/>
        </p:nvSpPr>
        <p:spPr bwMode="auto">
          <a:xfrm>
            <a:off x="2444750" y="6415088"/>
            <a:ext cx="762000" cy="366712"/>
          </a:xfrm>
          <a:prstGeom prst="rect">
            <a:avLst/>
          </a:prstGeom>
          <a:noFill/>
          <a:ln w="9525">
            <a:noFill/>
            <a:miter lim="800000"/>
            <a:headEnd/>
            <a:tailEnd/>
          </a:ln>
          <a:effectLst>
            <a:outerShdw dist="35921" dir="2700000" algn="ctr" rotWithShape="0">
              <a:schemeClr val="tx1"/>
            </a:outerShdw>
          </a:effectLst>
        </p:spPr>
        <p:txBody>
          <a:bodyPr>
            <a:spAutoFit/>
          </a:bodyPr>
          <a:lstStyle/>
          <a:p>
            <a:pPr algn="l">
              <a:spcBef>
                <a:spcPct val="50000"/>
              </a:spcBef>
              <a:defRPr/>
            </a:pPr>
            <a:r>
              <a:rPr lang="en-US">
                <a:solidFill>
                  <a:schemeClr val="bg1"/>
                </a:solidFill>
              </a:rPr>
              <a:t>1980</a:t>
            </a:r>
          </a:p>
        </p:txBody>
      </p:sp>
      <p:sp>
        <p:nvSpPr>
          <p:cNvPr id="10257" name="Text Box 17"/>
          <p:cNvSpPr txBox="1">
            <a:spLocks noChangeArrowheads="1"/>
          </p:cNvSpPr>
          <p:nvPr/>
        </p:nvSpPr>
        <p:spPr bwMode="auto">
          <a:xfrm>
            <a:off x="3740150" y="6415088"/>
            <a:ext cx="762000" cy="366712"/>
          </a:xfrm>
          <a:prstGeom prst="rect">
            <a:avLst/>
          </a:prstGeom>
          <a:noFill/>
          <a:ln w="9525">
            <a:noFill/>
            <a:miter lim="800000"/>
            <a:headEnd/>
            <a:tailEnd/>
          </a:ln>
          <a:effectLst>
            <a:outerShdw dist="35921" dir="2700000" algn="ctr" rotWithShape="0">
              <a:schemeClr val="tx1"/>
            </a:outerShdw>
          </a:effectLst>
        </p:spPr>
        <p:txBody>
          <a:bodyPr>
            <a:spAutoFit/>
          </a:bodyPr>
          <a:lstStyle/>
          <a:p>
            <a:pPr algn="l">
              <a:spcBef>
                <a:spcPct val="50000"/>
              </a:spcBef>
              <a:defRPr/>
            </a:pPr>
            <a:r>
              <a:rPr lang="en-US">
                <a:solidFill>
                  <a:schemeClr val="bg1"/>
                </a:solidFill>
              </a:rPr>
              <a:t>1990</a:t>
            </a:r>
          </a:p>
        </p:txBody>
      </p:sp>
      <p:sp>
        <p:nvSpPr>
          <p:cNvPr id="10258" name="Text Box 18"/>
          <p:cNvSpPr txBox="1">
            <a:spLocks noChangeArrowheads="1"/>
          </p:cNvSpPr>
          <p:nvPr/>
        </p:nvSpPr>
        <p:spPr bwMode="auto">
          <a:xfrm>
            <a:off x="6483350" y="6415088"/>
            <a:ext cx="762000" cy="366712"/>
          </a:xfrm>
          <a:prstGeom prst="rect">
            <a:avLst/>
          </a:prstGeom>
          <a:noFill/>
          <a:ln w="9525">
            <a:noFill/>
            <a:miter lim="800000"/>
            <a:headEnd/>
            <a:tailEnd/>
          </a:ln>
          <a:effectLst>
            <a:outerShdw dist="35921" dir="2700000" algn="ctr" rotWithShape="0">
              <a:schemeClr val="tx1"/>
            </a:outerShdw>
          </a:effectLst>
        </p:spPr>
        <p:txBody>
          <a:bodyPr>
            <a:spAutoFit/>
          </a:bodyPr>
          <a:lstStyle/>
          <a:p>
            <a:pPr algn="l">
              <a:spcBef>
                <a:spcPct val="50000"/>
              </a:spcBef>
              <a:defRPr/>
            </a:pPr>
            <a:r>
              <a:rPr lang="en-US">
                <a:solidFill>
                  <a:schemeClr val="bg1"/>
                </a:solidFill>
              </a:rPr>
              <a:t>2010</a:t>
            </a:r>
          </a:p>
        </p:txBody>
      </p:sp>
      <p:grpSp>
        <p:nvGrpSpPr>
          <p:cNvPr id="2" name="Group 19"/>
          <p:cNvGrpSpPr>
            <a:grpSpLocks/>
          </p:cNvGrpSpPr>
          <p:nvPr/>
        </p:nvGrpSpPr>
        <p:grpSpPr bwMode="auto">
          <a:xfrm>
            <a:off x="1073150" y="4068763"/>
            <a:ext cx="790575" cy="2000250"/>
            <a:chOff x="864" y="2256"/>
            <a:chExt cx="498" cy="1260"/>
          </a:xfrm>
        </p:grpSpPr>
        <p:pic>
          <p:nvPicPr>
            <p:cNvPr id="10275" name="Picture 20" descr="cr49ta_XL">
              <a:hlinkClick r:id="rId11"/>
            </p:cNvPr>
            <p:cNvPicPr>
              <a:picLocks noChangeAspect="1" noChangeArrowheads="1"/>
            </p:cNvPicPr>
            <p:nvPr/>
          </p:nvPicPr>
          <p:blipFill>
            <a:blip r:embed="rId12"/>
            <a:srcRect/>
            <a:stretch>
              <a:fillRect/>
            </a:stretch>
          </p:blipFill>
          <p:spPr bwMode="auto">
            <a:xfrm>
              <a:off x="864" y="3024"/>
              <a:ext cx="492" cy="492"/>
            </a:xfrm>
            <a:prstGeom prst="rect">
              <a:avLst/>
            </a:prstGeom>
            <a:noFill/>
            <a:ln w="9525">
              <a:noFill/>
              <a:miter lim="800000"/>
              <a:headEnd/>
              <a:tailEnd/>
            </a:ln>
          </p:spPr>
        </p:pic>
        <p:pic>
          <p:nvPicPr>
            <p:cNvPr id="10276" name="Picture 21" descr="22851787">
              <a:hlinkClick r:id="rId13"/>
            </p:cNvPr>
            <p:cNvPicPr>
              <a:picLocks noChangeAspect="1" noChangeArrowheads="1"/>
            </p:cNvPicPr>
            <p:nvPr/>
          </p:nvPicPr>
          <p:blipFill>
            <a:blip r:embed="rId14"/>
            <a:srcRect/>
            <a:stretch>
              <a:fillRect/>
            </a:stretch>
          </p:blipFill>
          <p:spPr bwMode="auto">
            <a:xfrm>
              <a:off x="912" y="2256"/>
              <a:ext cx="450" cy="666"/>
            </a:xfrm>
            <a:prstGeom prst="rect">
              <a:avLst/>
            </a:prstGeom>
            <a:noFill/>
            <a:ln w="9525">
              <a:noFill/>
              <a:miter lim="800000"/>
              <a:headEnd/>
              <a:tailEnd/>
            </a:ln>
          </p:spPr>
        </p:pic>
      </p:grpSp>
      <p:grpSp>
        <p:nvGrpSpPr>
          <p:cNvPr id="3" name="Group 22"/>
          <p:cNvGrpSpPr>
            <a:grpSpLocks/>
          </p:cNvGrpSpPr>
          <p:nvPr/>
        </p:nvGrpSpPr>
        <p:grpSpPr bwMode="auto">
          <a:xfrm>
            <a:off x="3663950" y="3840163"/>
            <a:ext cx="990600" cy="2143125"/>
            <a:chOff x="2496" y="2112"/>
            <a:chExt cx="624" cy="1350"/>
          </a:xfrm>
        </p:grpSpPr>
        <p:pic>
          <p:nvPicPr>
            <p:cNvPr id="10273" name="Picture 23" descr="tv">
              <a:hlinkClick r:id="rId15"/>
            </p:cNvPr>
            <p:cNvPicPr>
              <a:picLocks noChangeAspect="1" noChangeArrowheads="1"/>
            </p:cNvPicPr>
            <p:nvPr/>
          </p:nvPicPr>
          <p:blipFill>
            <a:blip r:embed="rId16"/>
            <a:srcRect/>
            <a:stretch>
              <a:fillRect/>
            </a:stretch>
          </p:blipFill>
          <p:spPr bwMode="auto">
            <a:xfrm>
              <a:off x="2496" y="3024"/>
              <a:ext cx="624" cy="438"/>
            </a:xfrm>
            <a:prstGeom prst="rect">
              <a:avLst/>
            </a:prstGeom>
            <a:noFill/>
            <a:ln w="9525">
              <a:noFill/>
              <a:miter lim="800000"/>
              <a:headEnd/>
              <a:tailEnd/>
            </a:ln>
          </p:spPr>
        </p:pic>
        <p:pic>
          <p:nvPicPr>
            <p:cNvPr id="10274" name="Picture 24" descr="upimg2%255CCD-player_72">
              <a:hlinkClick r:id="rId17"/>
            </p:cNvPr>
            <p:cNvPicPr>
              <a:picLocks noChangeAspect="1" noChangeArrowheads="1"/>
            </p:cNvPicPr>
            <p:nvPr/>
          </p:nvPicPr>
          <p:blipFill>
            <a:blip r:embed="rId18"/>
            <a:srcRect/>
            <a:stretch>
              <a:fillRect/>
            </a:stretch>
          </p:blipFill>
          <p:spPr bwMode="auto">
            <a:xfrm>
              <a:off x="2544" y="2112"/>
              <a:ext cx="468" cy="431"/>
            </a:xfrm>
            <a:prstGeom prst="rect">
              <a:avLst/>
            </a:prstGeom>
            <a:noFill/>
            <a:ln w="9525">
              <a:noFill/>
              <a:miter lim="800000"/>
              <a:headEnd/>
              <a:tailEnd/>
            </a:ln>
          </p:spPr>
        </p:pic>
      </p:grpSp>
      <p:grpSp>
        <p:nvGrpSpPr>
          <p:cNvPr id="5" name="Group 25"/>
          <p:cNvGrpSpPr>
            <a:grpSpLocks/>
          </p:cNvGrpSpPr>
          <p:nvPr/>
        </p:nvGrpSpPr>
        <p:grpSpPr bwMode="auto">
          <a:xfrm>
            <a:off x="2063750" y="4297363"/>
            <a:ext cx="1323975" cy="1781175"/>
            <a:chOff x="1488" y="2400"/>
            <a:chExt cx="834" cy="1122"/>
          </a:xfrm>
        </p:grpSpPr>
        <p:pic>
          <p:nvPicPr>
            <p:cNvPr id="10271" name="Picture 26" descr="istockphoto_228833_old_school_computer">
              <a:hlinkClick r:id="rId19"/>
            </p:cNvPr>
            <p:cNvPicPr>
              <a:picLocks noChangeAspect="1" noChangeArrowheads="1"/>
            </p:cNvPicPr>
            <p:nvPr/>
          </p:nvPicPr>
          <p:blipFill>
            <a:blip r:embed="rId20"/>
            <a:srcRect/>
            <a:stretch>
              <a:fillRect/>
            </a:stretch>
          </p:blipFill>
          <p:spPr bwMode="auto">
            <a:xfrm>
              <a:off x="1584" y="2784"/>
              <a:ext cx="738" cy="738"/>
            </a:xfrm>
            <a:prstGeom prst="rect">
              <a:avLst/>
            </a:prstGeom>
            <a:noFill/>
            <a:ln w="9525">
              <a:noFill/>
              <a:miter lim="800000"/>
              <a:headEnd/>
              <a:tailEnd/>
            </a:ln>
          </p:spPr>
        </p:pic>
        <p:pic>
          <p:nvPicPr>
            <p:cNvPr id="10272" name="Picture 27" descr="sharp-boombox">
              <a:hlinkClick r:id="rId21"/>
            </p:cNvPr>
            <p:cNvPicPr>
              <a:picLocks noChangeAspect="1" noChangeArrowheads="1"/>
            </p:cNvPicPr>
            <p:nvPr/>
          </p:nvPicPr>
          <p:blipFill>
            <a:blip r:embed="rId22"/>
            <a:srcRect/>
            <a:stretch>
              <a:fillRect/>
            </a:stretch>
          </p:blipFill>
          <p:spPr bwMode="auto">
            <a:xfrm>
              <a:off x="1488" y="2400"/>
              <a:ext cx="798" cy="408"/>
            </a:xfrm>
            <a:prstGeom prst="rect">
              <a:avLst/>
            </a:prstGeom>
            <a:noFill/>
            <a:ln w="9525">
              <a:noFill/>
              <a:miter lim="800000"/>
              <a:headEnd/>
              <a:tailEnd/>
            </a:ln>
          </p:spPr>
        </p:pic>
      </p:grpSp>
      <p:sp>
        <p:nvSpPr>
          <p:cNvPr id="4" name="Text Box 28"/>
          <p:cNvSpPr txBox="1">
            <a:spLocks noChangeArrowheads="1"/>
          </p:cNvSpPr>
          <p:nvPr/>
        </p:nvSpPr>
        <p:spPr bwMode="auto">
          <a:xfrm rot="-5400000">
            <a:off x="20638" y="3225800"/>
            <a:ext cx="1557337" cy="366713"/>
          </a:xfrm>
          <a:prstGeom prst="rect">
            <a:avLst/>
          </a:prstGeom>
          <a:noFill/>
          <a:ln w="9525">
            <a:noFill/>
            <a:miter lim="800000"/>
            <a:headEnd/>
            <a:tailEnd/>
          </a:ln>
        </p:spPr>
        <p:txBody>
          <a:bodyPr>
            <a:spAutoFit/>
          </a:bodyPr>
          <a:lstStyle/>
          <a:p>
            <a:pPr algn="l">
              <a:spcBef>
                <a:spcPct val="50000"/>
              </a:spcBef>
            </a:pPr>
            <a:r>
              <a:rPr lang="en-US"/>
              <a:t>Energy Use</a:t>
            </a:r>
          </a:p>
        </p:txBody>
      </p:sp>
      <p:grpSp>
        <p:nvGrpSpPr>
          <p:cNvPr id="6" name="Group 29"/>
          <p:cNvGrpSpPr>
            <a:grpSpLocks/>
          </p:cNvGrpSpPr>
          <p:nvPr/>
        </p:nvGrpSpPr>
        <p:grpSpPr bwMode="auto">
          <a:xfrm>
            <a:off x="4806950" y="1858963"/>
            <a:ext cx="1228725" cy="4262437"/>
            <a:chOff x="3216" y="912"/>
            <a:chExt cx="774" cy="2685"/>
          </a:xfrm>
        </p:grpSpPr>
        <p:pic>
          <p:nvPicPr>
            <p:cNvPr id="10264" name="Picture 30" descr="TV_Set">
              <a:hlinkClick r:id="rId23"/>
            </p:cNvPr>
            <p:cNvPicPr>
              <a:picLocks noChangeAspect="1" noChangeArrowheads="1"/>
            </p:cNvPicPr>
            <p:nvPr/>
          </p:nvPicPr>
          <p:blipFill>
            <a:blip r:embed="rId24"/>
            <a:srcRect/>
            <a:stretch>
              <a:fillRect/>
            </a:stretch>
          </p:blipFill>
          <p:spPr bwMode="auto">
            <a:xfrm>
              <a:off x="3264" y="2871"/>
              <a:ext cx="726" cy="726"/>
            </a:xfrm>
            <a:prstGeom prst="rect">
              <a:avLst/>
            </a:prstGeom>
            <a:noFill/>
            <a:ln w="9525">
              <a:noFill/>
              <a:miter lim="800000"/>
              <a:headEnd/>
              <a:tailEnd/>
            </a:ln>
          </p:spPr>
        </p:pic>
        <p:grpSp>
          <p:nvGrpSpPr>
            <p:cNvPr id="7" name="Group 31"/>
            <p:cNvGrpSpPr>
              <a:grpSpLocks/>
            </p:cNvGrpSpPr>
            <p:nvPr/>
          </p:nvGrpSpPr>
          <p:grpSpPr bwMode="auto">
            <a:xfrm>
              <a:off x="3216" y="912"/>
              <a:ext cx="732" cy="2070"/>
              <a:chOff x="3264" y="1104"/>
              <a:chExt cx="732" cy="2070"/>
            </a:xfrm>
          </p:grpSpPr>
          <p:pic>
            <p:nvPicPr>
              <p:cNvPr id="10266" name="Picture 32" descr="L-130%2520DVD%2520player_172">
                <a:hlinkClick r:id="rId25"/>
              </p:cNvPr>
              <p:cNvPicPr>
                <a:picLocks noChangeAspect="1" noChangeArrowheads="1"/>
              </p:cNvPicPr>
              <p:nvPr/>
            </p:nvPicPr>
            <p:blipFill>
              <a:blip r:embed="rId26"/>
              <a:srcRect/>
              <a:stretch>
                <a:fillRect/>
              </a:stretch>
            </p:blipFill>
            <p:spPr bwMode="auto">
              <a:xfrm>
                <a:off x="3264" y="2448"/>
                <a:ext cx="726" cy="726"/>
              </a:xfrm>
              <a:prstGeom prst="rect">
                <a:avLst/>
              </a:prstGeom>
              <a:noFill/>
              <a:ln w="9525">
                <a:noFill/>
                <a:miter lim="800000"/>
                <a:headEnd/>
                <a:tailEnd/>
              </a:ln>
            </p:spPr>
          </p:pic>
          <p:pic>
            <p:nvPicPr>
              <p:cNvPr id="10267" name="Picture 33" descr="moto-cell-phone2">
                <a:hlinkClick r:id="rId27"/>
              </p:cNvPr>
              <p:cNvPicPr>
                <a:picLocks noChangeAspect="1" noChangeArrowheads="1"/>
              </p:cNvPicPr>
              <p:nvPr/>
            </p:nvPicPr>
            <p:blipFill>
              <a:blip r:embed="rId28"/>
              <a:srcRect/>
              <a:stretch>
                <a:fillRect/>
              </a:stretch>
            </p:blipFill>
            <p:spPr bwMode="auto">
              <a:xfrm>
                <a:off x="3600" y="2064"/>
                <a:ext cx="396" cy="552"/>
              </a:xfrm>
              <a:prstGeom prst="rect">
                <a:avLst/>
              </a:prstGeom>
              <a:noFill/>
              <a:ln w="9525">
                <a:noFill/>
                <a:miter lim="800000"/>
                <a:headEnd/>
                <a:tailEnd/>
              </a:ln>
            </p:spPr>
          </p:pic>
          <p:pic>
            <p:nvPicPr>
              <p:cNvPr id="10268" name="Picture 34" descr="blackberry2">
                <a:hlinkClick r:id="rId29"/>
              </p:cNvPr>
              <p:cNvPicPr>
                <a:picLocks noChangeAspect="1" noChangeArrowheads="1"/>
              </p:cNvPicPr>
              <p:nvPr/>
            </p:nvPicPr>
            <p:blipFill>
              <a:blip r:embed="rId30"/>
              <a:srcRect/>
              <a:stretch>
                <a:fillRect/>
              </a:stretch>
            </p:blipFill>
            <p:spPr bwMode="auto">
              <a:xfrm>
                <a:off x="3264" y="2160"/>
                <a:ext cx="283" cy="420"/>
              </a:xfrm>
              <a:prstGeom prst="rect">
                <a:avLst/>
              </a:prstGeom>
              <a:noFill/>
              <a:ln w="9525">
                <a:noFill/>
                <a:miter lim="800000"/>
                <a:headEnd/>
                <a:tailEnd/>
              </a:ln>
            </p:spPr>
          </p:pic>
          <p:pic>
            <p:nvPicPr>
              <p:cNvPr id="10269" name="Picture 35" descr="laptop">
                <a:hlinkClick r:id="rId31"/>
              </p:cNvPr>
              <p:cNvPicPr>
                <a:picLocks noChangeAspect="1" noChangeArrowheads="1"/>
              </p:cNvPicPr>
              <p:nvPr/>
            </p:nvPicPr>
            <p:blipFill>
              <a:blip r:embed="rId32"/>
              <a:srcRect/>
              <a:stretch>
                <a:fillRect/>
              </a:stretch>
            </p:blipFill>
            <p:spPr bwMode="auto">
              <a:xfrm>
                <a:off x="3264" y="1104"/>
                <a:ext cx="576" cy="533"/>
              </a:xfrm>
              <a:prstGeom prst="rect">
                <a:avLst/>
              </a:prstGeom>
              <a:noFill/>
              <a:ln w="9525">
                <a:noFill/>
                <a:miter lim="800000"/>
                <a:headEnd/>
                <a:tailEnd/>
              </a:ln>
            </p:spPr>
          </p:pic>
          <p:pic>
            <p:nvPicPr>
              <p:cNvPr id="10270" name="Picture 36" descr="r927">
                <a:hlinkClick r:id="rId33"/>
              </p:cNvPr>
              <p:cNvPicPr>
                <a:picLocks noChangeAspect="1" noChangeArrowheads="1"/>
              </p:cNvPicPr>
              <p:nvPr/>
            </p:nvPicPr>
            <p:blipFill>
              <a:blip r:embed="rId34"/>
              <a:srcRect/>
              <a:stretch>
                <a:fillRect/>
              </a:stretch>
            </p:blipFill>
            <p:spPr bwMode="auto">
              <a:xfrm>
                <a:off x="3264" y="1632"/>
                <a:ext cx="570" cy="477"/>
              </a:xfrm>
              <a:prstGeom prst="rect">
                <a:avLst/>
              </a:prstGeom>
              <a:noFill/>
              <a:ln w="9525">
                <a:noFill/>
                <a:miter lim="800000"/>
                <a:headEnd/>
                <a:tailEnd/>
              </a:ln>
            </p:spPr>
          </p:pic>
        </p:grpSp>
      </p:grpSp>
      <p:pic>
        <p:nvPicPr>
          <p:cNvPr id="10259" name="Picture 37" descr="w3207tv_300">
            <a:hlinkClick r:id="rId35"/>
          </p:cNvPr>
          <p:cNvPicPr>
            <a:picLocks noChangeAspect="1" noChangeArrowheads="1"/>
          </p:cNvPicPr>
          <p:nvPr/>
        </p:nvPicPr>
        <p:blipFill>
          <a:blip r:embed="rId36"/>
          <a:srcRect/>
          <a:stretch>
            <a:fillRect/>
          </a:stretch>
        </p:blipFill>
        <p:spPr bwMode="auto">
          <a:xfrm>
            <a:off x="6254750" y="5159375"/>
            <a:ext cx="1428750" cy="876300"/>
          </a:xfrm>
          <a:prstGeom prst="rect">
            <a:avLst/>
          </a:prstGeom>
          <a:noFill/>
          <a:ln w="9525">
            <a:noFill/>
            <a:miter lim="800000"/>
            <a:headEnd/>
            <a:tailEnd/>
          </a:ln>
        </p:spPr>
      </p:pic>
      <p:pic>
        <p:nvPicPr>
          <p:cNvPr id="10260" name="Picture 38" descr="nintendo_wii_1">
            <a:hlinkClick r:id="rId37"/>
          </p:cNvPr>
          <p:cNvPicPr>
            <a:picLocks noChangeAspect="1" noChangeArrowheads="1"/>
          </p:cNvPicPr>
          <p:nvPr/>
        </p:nvPicPr>
        <p:blipFill>
          <a:blip r:embed="rId38"/>
          <a:srcRect/>
          <a:stretch>
            <a:fillRect/>
          </a:stretch>
        </p:blipFill>
        <p:spPr bwMode="auto">
          <a:xfrm>
            <a:off x="6407150" y="2320925"/>
            <a:ext cx="742950" cy="742950"/>
          </a:xfrm>
          <a:prstGeom prst="rect">
            <a:avLst/>
          </a:prstGeom>
          <a:noFill/>
          <a:ln w="9525">
            <a:noFill/>
            <a:miter lim="800000"/>
            <a:headEnd/>
            <a:tailEnd/>
          </a:ln>
        </p:spPr>
      </p:pic>
      <p:pic>
        <p:nvPicPr>
          <p:cNvPr id="10261" name="Picture 4" descr="ipod_nano_blue">
            <a:hlinkClick r:id="rId39"/>
          </p:cNvPr>
          <p:cNvPicPr>
            <a:picLocks noChangeAspect="1" noChangeArrowheads="1"/>
          </p:cNvPicPr>
          <p:nvPr/>
        </p:nvPicPr>
        <p:blipFill>
          <a:blip r:embed="rId40"/>
          <a:srcRect/>
          <a:stretch>
            <a:fillRect/>
          </a:stretch>
        </p:blipFill>
        <p:spPr bwMode="auto">
          <a:xfrm>
            <a:off x="6311900" y="3873500"/>
            <a:ext cx="647700" cy="647700"/>
          </a:xfrm>
          <a:prstGeom prst="rect">
            <a:avLst/>
          </a:prstGeom>
          <a:noFill/>
          <a:ln w="9525">
            <a:noFill/>
            <a:miter lim="800000"/>
            <a:headEnd/>
            <a:tailEnd/>
          </a:ln>
        </p:spPr>
      </p:pic>
      <p:pic>
        <p:nvPicPr>
          <p:cNvPr id="10262" name="Picture 39" descr="iphone_home">
            <a:hlinkClick r:id="rId41"/>
          </p:cNvPr>
          <p:cNvPicPr>
            <a:picLocks noChangeAspect="1" noChangeArrowheads="1"/>
          </p:cNvPicPr>
          <p:nvPr/>
        </p:nvPicPr>
        <p:blipFill>
          <a:blip r:embed="rId42"/>
          <a:srcRect/>
          <a:stretch>
            <a:fillRect/>
          </a:stretch>
        </p:blipFill>
        <p:spPr bwMode="auto">
          <a:xfrm>
            <a:off x="6845300" y="3063875"/>
            <a:ext cx="474663" cy="781050"/>
          </a:xfrm>
          <a:prstGeom prst="rect">
            <a:avLst/>
          </a:prstGeom>
          <a:noFill/>
          <a:ln w="9525">
            <a:noFill/>
            <a:miter lim="800000"/>
            <a:headEnd/>
            <a:tailEnd/>
          </a:ln>
        </p:spPr>
      </p:pic>
      <p:sp>
        <p:nvSpPr>
          <p:cNvPr id="10263" name="Line 41"/>
          <p:cNvSpPr>
            <a:spLocks noChangeShapeType="1"/>
          </p:cNvSpPr>
          <p:nvPr/>
        </p:nvSpPr>
        <p:spPr bwMode="auto">
          <a:xfrm>
            <a:off x="977900" y="6197600"/>
            <a:ext cx="6553200" cy="0"/>
          </a:xfrm>
          <a:prstGeom prst="line">
            <a:avLst/>
          </a:prstGeom>
          <a:noFill/>
          <a:ln w="57150">
            <a:solidFill>
              <a:schemeClr val="tx1"/>
            </a:solidFill>
            <a:round/>
            <a:headEnd/>
            <a:tailEnd/>
          </a:ln>
        </p:spPr>
        <p:txBody>
          <a:bodyPr/>
          <a:lstStyle/>
          <a:p>
            <a:endParaRPr lang="en-US"/>
          </a:p>
        </p:txBody>
      </p:sp>
    </p:spTree>
  </p:cSld>
  <p:clrMapOvr>
    <a:masterClrMapping/>
  </p:clrMapOvr>
  <p:transition spd="med">
    <p:wipe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p:txBody>
          <a:bodyPr/>
          <a:lstStyle/>
          <a:p>
            <a:pPr eaLnBrk="1" hangingPunct="1">
              <a:defRPr/>
            </a:pPr>
            <a:r>
              <a:rPr lang="en-US" dirty="0" smtClean="0">
                <a:cs typeface="Andalus" pitchFamily="2" charset="-78"/>
              </a:rPr>
              <a:t>Demand is up in Virginia</a:t>
            </a:r>
          </a:p>
        </p:txBody>
      </p:sp>
      <p:graphicFrame>
        <p:nvGraphicFramePr>
          <p:cNvPr id="5" name="Content Placeholder 4"/>
          <p:cNvGraphicFramePr>
            <a:graphicFrameLocks noGrp="1"/>
          </p:cNvGraphicFramePr>
          <p:nvPr>
            <p:ph idx="4294967295"/>
          </p:nvPr>
        </p:nvGraphicFramePr>
        <p:xfrm>
          <a:off x="534827" y="1627336"/>
          <a:ext cx="7839396" cy="4385819"/>
        </p:xfrm>
        <a:graphic>
          <a:graphicData uri="http://schemas.openxmlformats.org/drawingml/2006/chart">
            <c:chart xmlns:c="http://schemas.openxmlformats.org/drawingml/2006/chart" xmlns:r="http://schemas.openxmlformats.org/officeDocument/2006/relationships" r:id="rId3"/>
          </a:graphicData>
        </a:graphic>
      </p:graphicFrame>
      <p:sp>
        <p:nvSpPr>
          <p:cNvPr id="11268" name="TextBox 6"/>
          <p:cNvSpPr txBox="1">
            <a:spLocks noChangeArrowheads="1"/>
          </p:cNvSpPr>
          <p:nvPr/>
        </p:nvSpPr>
        <p:spPr bwMode="auto">
          <a:xfrm>
            <a:off x="304800" y="1828800"/>
            <a:ext cx="3733800" cy="822325"/>
          </a:xfrm>
          <a:prstGeom prst="rect">
            <a:avLst/>
          </a:prstGeom>
          <a:noFill/>
          <a:ln w="9525">
            <a:noFill/>
            <a:miter lim="800000"/>
            <a:headEnd/>
            <a:tailEnd/>
          </a:ln>
        </p:spPr>
        <p:txBody>
          <a:bodyPr>
            <a:spAutoFit/>
          </a:bodyPr>
          <a:lstStyle/>
          <a:p>
            <a:r>
              <a:rPr lang="en-US" sz="2400">
                <a:cs typeface="Andalus" pitchFamily="2" charset="-78"/>
              </a:rPr>
              <a:t>Residential demand is up by 61 percent since 1990 </a:t>
            </a:r>
          </a:p>
        </p:txBody>
      </p:sp>
    </p:spTree>
  </p:cSld>
  <p:clrMapOvr>
    <a:masterClrMapping/>
  </p:clrMapOvr>
  <p:transition spd="med">
    <p:wipe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idx="4294967295"/>
          </p:nvPr>
        </p:nvSpPr>
        <p:spPr/>
        <p:txBody>
          <a:bodyPr/>
          <a:lstStyle/>
          <a:p>
            <a:pPr eaLnBrk="1" hangingPunct="1">
              <a:defRPr/>
            </a:pPr>
            <a:r>
              <a:rPr lang="en-US" smtClean="0">
                <a:cs typeface="Andalus" pitchFamily="2" charset="-78"/>
              </a:rPr>
              <a:t>The upcoming gap</a:t>
            </a:r>
          </a:p>
        </p:txBody>
      </p:sp>
      <p:sp>
        <p:nvSpPr>
          <p:cNvPr id="14339" name="Rectangle 3"/>
          <p:cNvSpPr>
            <a:spLocks noChangeArrowheads="1"/>
          </p:cNvSpPr>
          <p:nvPr/>
        </p:nvSpPr>
        <p:spPr bwMode="auto">
          <a:xfrm>
            <a:off x="1820863" y="5241925"/>
            <a:ext cx="5919787" cy="88900"/>
          </a:xfrm>
          <a:prstGeom prst="rect">
            <a:avLst/>
          </a:prstGeom>
          <a:solidFill>
            <a:schemeClr val="tx1"/>
          </a:solidFill>
          <a:ln w="9525">
            <a:solidFill>
              <a:schemeClr val="tx1"/>
            </a:solidFill>
            <a:miter lim="800000"/>
            <a:headEnd/>
            <a:tailEnd/>
          </a:ln>
        </p:spPr>
        <p:txBody>
          <a:bodyPr wrap="none" anchor="ctr"/>
          <a:lstStyle/>
          <a:p>
            <a:pPr algn="l"/>
            <a:endParaRPr lang="en-US"/>
          </a:p>
        </p:txBody>
      </p:sp>
      <p:sp>
        <p:nvSpPr>
          <p:cNvPr id="14340" name="Text Box 4"/>
          <p:cNvSpPr txBox="1">
            <a:spLocks noChangeArrowheads="1"/>
          </p:cNvSpPr>
          <p:nvPr/>
        </p:nvSpPr>
        <p:spPr bwMode="auto">
          <a:xfrm>
            <a:off x="990600" y="1528763"/>
            <a:ext cx="1911350" cy="366712"/>
          </a:xfrm>
          <a:prstGeom prst="rect">
            <a:avLst/>
          </a:prstGeom>
          <a:noFill/>
          <a:ln w="9525">
            <a:noFill/>
            <a:miter lim="800000"/>
            <a:headEnd/>
            <a:tailEnd/>
          </a:ln>
        </p:spPr>
        <p:txBody>
          <a:bodyPr wrap="none">
            <a:spAutoFit/>
          </a:bodyPr>
          <a:lstStyle/>
          <a:p>
            <a:pPr algn="l"/>
            <a:r>
              <a:rPr lang="en-US"/>
              <a:t>Megawatts (MW)</a:t>
            </a:r>
          </a:p>
        </p:txBody>
      </p:sp>
      <p:sp>
        <p:nvSpPr>
          <p:cNvPr id="14341" name="Text Box 5"/>
          <p:cNvSpPr txBox="1">
            <a:spLocks noChangeArrowheads="1"/>
          </p:cNvSpPr>
          <p:nvPr/>
        </p:nvSpPr>
        <p:spPr bwMode="auto">
          <a:xfrm>
            <a:off x="895350" y="4224338"/>
            <a:ext cx="882650" cy="366712"/>
          </a:xfrm>
          <a:prstGeom prst="rect">
            <a:avLst/>
          </a:prstGeom>
          <a:noFill/>
          <a:ln w="9525">
            <a:noFill/>
            <a:miter lim="800000"/>
            <a:headEnd/>
            <a:tailEnd/>
          </a:ln>
        </p:spPr>
        <p:txBody>
          <a:bodyPr wrap="none">
            <a:spAutoFit/>
          </a:bodyPr>
          <a:lstStyle/>
          <a:p>
            <a:pPr algn="l"/>
            <a:r>
              <a:rPr lang="en-US"/>
              <a:t>18,000</a:t>
            </a:r>
          </a:p>
        </p:txBody>
      </p:sp>
      <p:sp>
        <p:nvSpPr>
          <p:cNvPr id="14342" name="Text Box 6"/>
          <p:cNvSpPr txBox="1">
            <a:spLocks noChangeArrowheads="1"/>
          </p:cNvSpPr>
          <p:nvPr/>
        </p:nvSpPr>
        <p:spPr bwMode="auto">
          <a:xfrm>
            <a:off x="895350" y="3300413"/>
            <a:ext cx="882650" cy="366712"/>
          </a:xfrm>
          <a:prstGeom prst="rect">
            <a:avLst/>
          </a:prstGeom>
          <a:noFill/>
          <a:ln w="9525">
            <a:noFill/>
            <a:miter lim="800000"/>
            <a:headEnd/>
            <a:tailEnd/>
          </a:ln>
        </p:spPr>
        <p:txBody>
          <a:bodyPr wrap="none">
            <a:spAutoFit/>
          </a:bodyPr>
          <a:lstStyle/>
          <a:p>
            <a:pPr algn="l"/>
            <a:r>
              <a:rPr lang="en-US"/>
              <a:t>20,000</a:t>
            </a:r>
          </a:p>
        </p:txBody>
      </p:sp>
      <p:sp>
        <p:nvSpPr>
          <p:cNvPr id="14343" name="Text Box 7"/>
          <p:cNvSpPr txBox="1">
            <a:spLocks noChangeArrowheads="1"/>
          </p:cNvSpPr>
          <p:nvPr/>
        </p:nvSpPr>
        <p:spPr bwMode="auto">
          <a:xfrm>
            <a:off x="895350" y="5129213"/>
            <a:ext cx="882650" cy="366712"/>
          </a:xfrm>
          <a:prstGeom prst="rect">
            <a:avLst/>
          </a:prstGeom>
          <a:noFill/>
          <a:ln w="9525">
            <a:noFill/>
            <a:miter lim="800000"/>
            <a:headEnd/>
            <a:tailEnd/>
          </a:ln>
        </p:spPr>
        <p:txBody>
          <a:bodyPr wrap="none">
            <a:spAutoFit/>
          </a:bodyPr>
          <a:lstStyle/>
          <a:p>
            <a:pPr algn="l"/>
            <a:r>
              <a:rPr lang="en-US"/>
              <a:t>16,000</a:t>
            </a:r>
          </a:p>
        </p:txBody>
      </p:sp>
      <p:sp>
        <p:nvSpPr>
          <p:cNvPr id="14344" name="Text Box 8"/>
          <p:cNvSpPr txBox="1">
            <a:spLocks noChangeArrowheads="1"/>
          </p:cNvSpPr>
          <p:nvPr/>
        </p:nvSpPr>
        <p:spPr bwMode="auto">
          <a:xfrm>
            <a:off x="895350" y="2386013"/>
            <a:ext cx="882650" cy="366712"/>
          </a:xfrm>
          <a:prstGeom prst="rect">
            <a:avLst/>
          </a:prstGeom>
          <a:noFill/>
          <a:ln w="9525">
            <a:noFill/>
            <a:miter lim="800000"/>
            <a:headEnd/>
            <a:tailEnd/>
          </a:ln>
        </p:spPr>
        <p:txBody>
          <a:bodyPr wrap="none">
            <a:spAutoFit/>
          </a:bodyPr>
          <a:lstStyle/>
          <a:p>
            <a:pPr algn="l"/>
            <a:r>
              <a:rPr lang="en-US"/>
              <a:t>22,000</a:t>
            </a:r>
          </a:p>
        </p:txBody>
      </p:sp>
      <p:sp>
        <p:nvSpPr>
          <p:cNvPr id="14345" name="Line 9"/>
          <p:cNvSpPr>
            <a:spLocks noChangeShapeType="1"/>
          </p:cNvSpPr>
          <p:nvPr/>
        </p:nvSpPr>
        <p:spPr bwMode="auto">
          <a:xfrm>
            <a:off x="1914525" y="4635500"/>
            <a:ext cx="5807075" cy="0"/>
          </a:xfrm>
          <a:prstGeom prst="line">
            <a:avLst/>
          </a:prstGeom>
          <a:noFill/>
          <a:ln w="38100">
            <a:solidFill>
              <a:srgbClr val="FF0000"/>
            </a:solidFill>
            <a:round/>
            <a:headEnd/>
            <a:tailEnd/>
          </a:ln>
        </p:spPr>
        <p:txBody>
          <a:bodyPr/>
          <a:lstStyle/>
          <a:p>
            <a:endParaRPr lang="en-US"/>
          </a:p>
        </p:txBody>
      </p:sp>
      <p:sp>
        <p:nvSpPr>
          <p:cNvPr id="14346" name="Line 11"/>
          <p:cNvSpPr>
            <a:spLocks noChangeShapeType="1"/>
          </p:cNvSpPr>
          <p:nvPr/>
        </p:nvSpPr>
        <p:spPr bwMode="auto">
          <a:xfrm>
            <a:off x="3765550" y="6205538"/>
            <a:ext cx="1885950" cy="0"/>
          </a:xfrm>
          <a:prstGeom prst="line">
            <a:avLst/>
          </a:prstGeom>
          <a:noFill/>
          <a:ln w="38100">
            <a:solidFill>
              <a:srgbClr val="0066FF"/>
            </a:solidFill>
            <a:round/>
            <a:headEnd/>
            <a:tailEnd/>
          </a:ln>
        </p:spPr>
        <p:txBody>
          <a:bodyPr/>
          <a:lstStyle/>
          <a:p>
            <a:endParaRPr lang="en-US"/>
          </a:p>
        </p:txBody>
      </p:sp>
      <p:sp>
        <p:nvSpPr>
          <p:cNvPr id="14347" name="Text Box 12"/>
          <p:cNvSpPr txBox="1">
            <a:spLocks noChangeArrowheads="1"/>
          </p:cNvSpPr>
          <p:nvPr/>
        </p:nvSpPr>
        <p:spPr bwMode="auto">
          <a:xfrm>
            <a:off x="5664200" y="5816600"/>
            <a:ext cx="2392363" cy="304800"/>
          </a:xfrm>
          <a:prstGeom prst="rect">
            <a:avLst/>
          </a:prstGeom>
          <a:noFill/>
          <a:ln w="9525">
            <a:noFill/>
            <a:miter lim="800000"/>
            <a:headEnd/>
            <a:tailEnd/>
          </a:ln>
        </p:spPr>
        <p:txBody>
          <a:bodyPr wrap="none">
            <a:spAutoFit/>
          </a:bodyPr>
          <a:lstStyle/>
          <a:p>
            <a:pPr algn="l"/>
            <a:r>
              <a:rPr lang="en-US" sz="1400"/>
              <a:t>Existing generating capacity</a:t>
            </a:r>
          </a:p>
        </p:txBody>
      </p:sp>
      <p:sp>
        <p:nvSpPr>
          <p:cNvPr id="14348" name="Text Box 13"/>
          <p:cNvSpPr txBox="1">
            <a:spLocks noChangeArrowheads="1"/>
          </p:cNvSpPr>
          <p:nvPr/>
        </p:nvSpPr>
        <p:spPr bwMode="auto">
          <a:xfrm>
            <a:off x="5664200" y="6035675"/>
            <a:ext cx="2046288" cy="304800"/>
          </a:xfrm>
          <a:prstGeom prst="rect">
            <a:avLst/>
          </a:prstGeom>
          <a:noFill/>
          <a:ln w="9525">
            <a:noFill/>
            <a:miter lim="800000"/>
            <a:headEnd/>
            <a:tailEnd/>
          </a:ln>
        </p:spPr>
        <p:txBody>
          <a:bodyPr wrap="none">
            <a:spAutoFit/>
          </a:bodyPr>
          <a:lstStyle/>
          <a:p>
            <a:pPr algn="l"/>
            <a:r>
              <a:rPr lang="en-US" sz="1400"/>
              <a:t>Expected peak demand</a:t>
            </a:r>
          </a:p>
        </p:txBody>
      </p:sp>
      <p:sp>
        <p:nvSpPr>
          <p:cNvPr id="14349" name="Line 14"/>
          <p:cNvSpPr>
            <a:spLocks noChangeShapeType="1"/>
          </p:cNvSpPr>
          <p:nvPr/>
        </p:nvSpPr>
        <p:spPr bwMode="auto">
          <a:xfrm flipV="1">
            <a:off x="1898650" y="2930525"/>
            <a:ext cx="5827713" cy="1485900"/>
          </a:xfrm>
          <a:prstGeom prst="line">
            <a:avLst/>
          </a:prstGeom>
          <a:noFill/>
          <a:ln w="57150">
            <a:solidFill>
              <a:srgbClr val="0066FF"/>
            </a:solidFill>
            <a:round/>
            <a:headEnd/>
            <a:tailEnd/>
          </a:ln>
        </p:spPr>
        <p:txBody>
          <a:bodyPr/>
          <a:lstStyle/>
          <a:p>
            <a:endParaRPr lang="en-US"/>
          </a:p>
        </p:txBody>
      </p:sp>
      <p:sp>
        <p:nvSpPr>
          <p:cNvPr id="14350" name="Rectangle 15"/>
          <p:cNvSpPr>
            <a:spLocks noChangeArrowheads="1"/>
          </p:cNvSpPr>
          <p:nvPr/>
        </p:nvSpPr>
        <p:spPr bwMode="auto">
          <a:xfrm>
            <a:off x="1820863" y="2139950"/>
            <a:ext cx="88900" cy="3190875"/>
          </a:xfrm>
          <a:prstGeom prst="rect">
            <a:avLst/>
          </a:prstGeom>
          <a:solidFill>
            <a:schemeClr val="tx1"/>
          </a:solidFill>
          <a:ln w="9525">
            <a:solidFill>
              <a:schemeClr val="tx1"/>
            </a:solidFill>
            <a:miter lim="800000"/>
            <a:headEnd/>
            <a:tailEnd/>
          </a:ln>
        </p:spPr>
        <p:txBody>
          <a:bodyPr wrap="none" anchor="ctr"/>
          <a:lstStyle/>
          <a:p>
            <a:pPr algn="l"/>
            <a:endParaRPr lang="en-US"/>
          </a:p>
        </p:txBody>
      </p:sp>
      <p:sp>
        <p:nvSpPr>
          <p:cNvPr id="14351" name="Text Box 16"/>
          <p:cNvSpPr txBox="1">
            <a:spLocks noChangeArrowheads="1"/>
          </p:cNvSpPr>
          <p:nvPr/>
        </p:nvSpPr>
        <p:spPr bwMode="auto">
          <a:xfrm>
            <a:off x="1866900" y="5329238"/>
            <a:ext cx="692150" cy="366712"/>
          </a:xfrm>
          <a:prstGeom prst="rect">
            <a:avLst/>
          </a:prstGeom>
          <a:noFill/>
          <a:ln w="9525">
            <a:noFill/>
            <a:miter lim="800000"/>
            <a:headEnd/>
            <a:tailEnd/>
          </a:ln>
        </p:spPr>
        <p:txBody>
          <a:bodyPr wrap="none">
            <a:spAutoFit/>
          </a:bodyPr>
          <a:lstStyle/>
          <a:p>
            <a:pPr algn="l"/>
            <a:r>
              <a:rPr lang="en-US"/>
              <a:t>2007</a:t>
            </a:r>
          </a:p>
        </p:txBody>
      </p:sp>
      <p:sp>
        <p:nvSpPr>
          <p:cNvPr id="14352" name="Text Box 17"/>
          <p:cNvSpPr txBox="1">
            <a:spLocks noChangeArrowheads="1"/>
          </p:cNvSpPr>
          <p:nvPr/>
        </p:nvSpPr>
        <p:spPr bwMode="auto">
          <a:xfrm>
            <a:off x="7362825" y="5329238"/>
            <a:ext cx="692150" cy="366712"/>
          </a:xfrm>
          <a:prstGeom prst="rect">
            <a:avLst/>
          </a:prstGeom>
          <a:noFill/>
          <a:ln w="9525">
            <a:noFill/>
            <a:miter lim="800000"/>
            <a:headEnd/>
            <a:tailEnd/>
          </a:ln>
        </p:spPr>
        <p:txBody>
          <a:bodyPr wrap="none">
            <a:spAutoFit/>
          </a:bodyPr>
          <a:lstStyle/>
          <a:p>
            <a:pPr algn="l"/>
            <a:r>
              <a:rPr lang="en-US"/>
              <a:t>2019</a:t>
            </a:r>
          </a:p>
        </p:txBody>
      </p:sp>
      <p:sp>
        <p:nvSpPr>
          <p:cNvPr id="137234" name="Freeform 18"/>
          <p:cNvSpPr>
            <a:spLocks/>
          </p:cNvSpPr>
          <p:nvPr/>
        </p:nvSpPr>
        <p:spPr bwMode="auto">
          <a:xfrm>
            <a:off x="1911350" y="2540000"/>
            <a:ext cx="5810250" cy="2085975"/>
          </a:xfrm>
          <a:custGeom>
            <a:avLst/>
            <a:gdLst>
              <a:gd name="T0" fmla="*/ 0 w 3672"/>
              <a:gd name="T1" fmla="*/ 2147483647 h 1056"/>
              <a:gd name="T2" fmla="*/ 0 w 3672"/>
              <a:gd name="T3" fmla="*/ 2147483647 h 1056"/>
              <a:gd name="T4" fmla="*/ 2147483647 w 3672"/>
              <a:gd name="T5" fmla="*/ 0 h 1056"/>
              <a:gd name="T6" fmla="*/ 2147483647 w 3672"/>
              <a:gd name="T7" fmla="*/ 2147483647 h 1056"/>
              <a:gd name="T8" fmla="*/ 0 w 3672"/>
              <a:gd name="T9" fmla="*/ 2147483647 h 1056"/>
              <a:gd name="T10" fmla="*/ 0 60000 65536"/>
              <a:gd name="T11" fmla="*/ 0 60000 65536"/>
              <a:gd name="T12" fmla="*/ 0 60000 65536"/>
              <a:gd name="T13" fmla="*/ 0 60000 65536"/>
              <a:gd name="T14" fmla="*/ 0 60000 65536"/>
              <a:gd name="T15" fmla="*/ 0 w 3672"/>
              <a:gd name="T16" fmla="*/ 0 h 1056"/>
              <a:gd name="T17" fmla="*/ 3672 w 3672"/>
              <a:gd name="T18" fmla="*/ 1056 h 1056"/>
            </a:gdLst>
            <a:ahLst/>
            <a:cxnLst>
              <a:cxn ang="T10">
                <a:pos x="T0" y="T1"/>
              </a:cxn>
              <a:cxn ang="T11">
                <a:pos x="T2" y="T3"/>
              </a:cxn>
              <a:cxn ang="T12">
                <a:pos x="T4" y="T5"/>
              </a:cxn>
              <a:cxn ang="T13">
                <a:pos x="T6" y="T7"/>
              </a:cxn>
              <a:cxn ang="T14">
                <a:pos x="T8" y="T9"/>
              </a:cxn>
            </a:cxnLst>
            <a:rect l="T15" t="T16" r="T17" b="T18"/>
            <a:pathLst>
              <a:path w="3672" h="1056">
                <a:moveTo>
                  <a:pt x="0" y="1056"/>
                </a:moveTo>
                <a:lnTo>
                  <a:pt x="0" y="924"/>
                </a:lnTo>
                <a:lnTo>
                  <a:pt x="3672" y="0"/>
                </a:lnTo>
                <a:lnTo>
                  <a:pt x="3660" y="1044"/>
                </a:lnTo>
                <a:lnTo>
                  <a:pt x="0" y="1056"/>
                </a:lnTo>
                <a:close/>
              </a:path>
            </a:pathLst>
          </a:custGeom>
          <a:solidFill>
            <a:schemeClr val="accent1"/>
          </a:solidFill>
          <a:ln w="9525">
            <a:solidFill>
              <a:schemeClr val="tx1"/>
            </a:solidFill>
            <a:round/>
            <a:headEnd/>
            <a:tailEnd/>
          </a:ln>
        </p:spPr>
        <p:txBody>
          <a:bodyPr/>
          <a:lstStyle/>
          <a:p>
            <a:pPr algn="l"/>
            <a:endParaRPr lang="en-US"/>
          </a:p>
        </p:txBody>
      </p:sp>
      <p:sp>
        <p:nvSpPr>
          <p:cNvPr id="137235" name="Text Box 19"/>
          <p:cNvSpPr txBox="1">
            <a:spLocks noChangeArrowheads="1"/>
          </p:cNvSpPr>
          <p:nvPr/>
        </p:nvSpPr>
        <p:spPr bwMode="auto">
          <a:xfrm>
            <a:off x="6515100" y="3281363"/>
            <a:ext cx="1225550" cy="641350"/>
          </a:xfrm>
          <a:prstGeom prst="rect">
            <a:avLst/>
          </a:prstGeom>
          <a:noFill/>
          <a:ln w="9525">
            <a:noFill/>
            <a:miter lim="800000"/>
            <a:headEnd/>
            <a:tailEnd/>
          </a:ln>
        </p:spPr>
        <p:txBody>
          <a:bodyPr wrap="none">
            <a:spAutoFit/>
          </a:bodyPr>
          <a:lstStyle/>
          <a:p>
            <a:r>
              <a:rPr lang="en-US"/>
              <a:t>4,600 MW</a:t>
            </a:r>
          </a:p>
          <a:p>
            <a:r>
              <a:rPr lang="en-US"/>
              <a:t>by 2019</a:t>
            </a:r>
          </a:p>
        </p:txBody>
      </p:sp>
      <p:sp>
        <p:nvSpPr>
          <p:cNvPr id="14355" name="Text Box 23"/>
          <p:cNvSpPr txBox="1">
            <a:spLocks noChangeArrowheads="1"/>
          </p:cNvSpPr>
          <p:nvPr/>
        </p:nvSpPr>
        <p:spPr bwMode="auto">
          <a:xfrm>
            <a:off x="3987800" y="3759200"/>
            <a:ext cx="1981200" cy="519113"/>
          </a:xfrm>
          <a:prstGeom prst="rect">
            <a:avLst/>
          </a:prstGeom>
          <a:noFill/>
          <a:ln w="9525">
            <a:noFill/>
            <a:miter lim="800000"/>
            <a:headEnd/>
            <a:tailEnd/>
          </a:ln>
        </p:spPr>
        <p:txBody>
          <a:bodyPr>
            <a:spAutoFit/>
          </a:bodyPr>
          <a:lstStyle/>
          <a:p>
            <a:pPr>
              <a:spcBef>
                <a:spcPct val="50000"/>
              </a:spcBef>
            </a:pPr>
            <a:r>
              <a:rPr lang="en-US" sz="2800"/>
              <a:t>The “gap”</a:t>
            </a:r>
          </a:p>
        </p:txBody>
      </p:sp>
      <p:sp>
        <p:nvSpPr>
          <p:cNvPr id="14356" name="TextBox 21"/>
          <p:cNvSpPr txBox="1">
            <a:spLocks noChangeArrowheads="1"/>
          </p:cNvSpPr>
          <p:nvPr/>
        </p:nvSpPr>
        <p:spPr bwMode="auto">
          <a:xfrm>
            <a:off x="279400" y="5994400"/>
            <a:ext cx="3213100" cy="261938"/>
          </a:xfrm>
          <a:prstGeom prst="rect">
            <a:avLst/>
          </a:prstGeom>
          <a:noFill/>
          <a:ln w="9525">
            <a:noFill/>
            <a:miter lim="800000"/>
            <a:headEnd/>
            <a:tailEnd/>
          </a:ln>
        </p:spPr>
        <p:txBody>
          <a:bodyPr>
            <a:spAutoFit/>
          </a:bodyPr>
          <a:lstStyle/>
          <a:p>
            <a:pPr algn="l"/>
            <a:r>
              <a:rPr lang="en-US" sz="1100"/>
              <a:t>Source: PJM long-range forecast, January 2009</a:t>
            </a:r>
          </a:p>
        </p:txBody>
      </p:sp>
      <p:sp>
        <p:nvSpPr>
          <p:cNvPr id="14357" name="Line 11"/>
          <p:cNvSpPr>
            <a:spLocks noChangeShapeType="1"/>
          </p:cNvSpPr>
          <p:nvPr/>
        </p:nvSpPr>
        <p:spPr bwMode="auto">
          <a:xfrm>
            <a:off x="3765550" y="5989638"/>
            <a:ext cx="1885950" cy="0"/>
          </a:xfrm>
          <a:prstGeom prst="line">
            <a:avLst/>
          </a:prstGeom>
          <a:noFill/>
          <a:ln w="38100">
            <a:solidFill>
              <a:srgbClr val="FF0000"/>
            </a:solidFill>
            <a:round/>
            <a:headEnd/>
            <a:tailEnd/>
          </a:ln>
        </p:spPr>
        <p:txBody>
          <a:bodyPr/>
          <a:lstStyle/>
          <a:p>
            <a:endParaRPr lang="en-US"/>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1000"/>
                                  </p:stCondLst>
                                  <p:childTnLst>
                                    <p:set>
                                      <p:cBhvr>
                                        <p:cTn id="6" dur="1" fill="hold">
                                          <p:stCondLst>
                                            <p:cond delay="0"/>
                                          </p:stCondLst>
                                        </p:cTn>
                                        <p:tgtEl>
                                          <p:spTgt spid="137234"/>
                                        </p:tgtEl>
                                        <p:attrNameLst>
                                          <p:attrName>style.visibility</p:attrName>
                                        </p:attrNameLst>
                                      </p:cBhvr>
                                      <p:to>
                                        <p:strVal val="visible"/>
                                      </p:to>
                                    </p:set>
                                    <p:animEffect transition="in" filter="wipe(left)">
                                      <p:cBhvr>
                                        <p:cTn id="7" dur="2000"/>
                                        <p:tgtEl>
                                          <p:spTgt spid="137234"/>
                                        </p:tgtEl>
                                      </p:cBhvr>
                                    </p:animEffect>
                                  </p:childTnLst>
                                </p:cTn>
                              </p:par>
                            </p:childTnLst>
                          </p:cTn>
                        </p:par>
                        <p:par>
                          <p:cTn id="8" fill="hold">
                            <p:stCondLst>
                              <p:cond delay="3000"/>
                            </p:stCondLst>
                            <p:childTnLst>
                              <p:par>
                                <p:cTn id="9" presetID="9" presetClass="entr" presetSubtype="0" fill="hold" grpId="0" nodeType="afterEffect">
                                  <p:stCondLst>
                                    <p:cond delay="0"/>
                                  </p:stCondLst>
                                  <p:childTnLst>
                                    <p:set>
                                      <p:cBhvr>
                                        <p:cTn id="10" dur="1" fill="hold">
                                          <p:stCondLst>
                                            <p:cond delay="0"/>
                                          </p:stCondLst>
                                        </p:cTn>
                                        <p:tgtEl>
                                          <p:spTgt spid="137235"/>
                                        </p:tgtEl>
                                        <p:attrNameLst>
                                          <p:attrName>style.visibility</p:attrName>
                                        </p:attrNameLst>
                                      </p:cBhvr>
                                      <p:to>
                                        <p:strVal val="visible"/>
                                      </p:to>
                                    </p:set>
                                    <p:animEffect transition="in" filter="dissolve">
                                      <p:cBhvr>
                                        <p:cTn id="11" dur="2000"/>
                                        <p:tgtEl>
                                          <p:spTgt spid="137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7234" grpId="0" animBg="1"/>
      <p:bldP spid="13723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fld id="{46B18E9A-17E7-4213-B071-4A4E094B0B66}" type="slidenum">
              <a:rPr lang="en-US"/>
              <a:pPr/>
              <a:t>7</a:t>
            </a:fld>
            <a:endParaRPr lang="en-US"/>
          </a:p>
        </p:txBody>
      </p:sp>
      <p:sp>
        <p:nvSpPr>
          <p:cNvPr id="600066" name="Rectangle 2"/>
          <p:cNvSpPr>
            <a:spLocks noGrp="1" noChangeArrowheads="1"/>
          </p:cNvSpPr>
          <p:nvPr>
            <p:ph type="body" idx="1"/>
          </p:nvPr>
        </p:nvSpPr>
        <p:spPr>
          <a:xfrm>
            <a:off x="0" y="1885950"/>
            <a:ext cx="4608513" cy="5229225"/>
          </a:xfrm>
          <a:noFill/>
          <a:ln/>
        </p:spPr>
        <p:txBody>
          <a:bodyPr/>
          <a:lstStyle/>
          <a:p>
            <a:r>
              <a:rPr lang="en-US" sz="2000" dirty="0" smtClean="0"/>
              <a:t>Integrated resource plan filing in September 2009</a:t>
            </a:r>
          </a:p>
          <a:p>
            <a:pPr lvl="1"/>
            <a:r>
              <a:rPr lang="en-US" sz="1600" dirty="0" smtClean="0"/>
              <a:t>Based on AARP legislation from 2008</a:t>
            </a:r>
          </a:p>
          <a:p>
            <a:pPr lvl="1"/>
            <a:r>
              <a:rPr lang="en-US" sz="1600" dirty="0" smtClean="0"/>
              <a:t>15 year planning horizon</a:t>
            </a:r>
          </a:p>
          <a:p>
            <a:pPr lvl="1">
              <a:buNone/>
            </a:pPr>
            <a:endParaRPr lang="en-US" sz="1600" dirty="0" smtClean="0"/>
          </a:p>
          <a:p>
            <a:r>
              <a:rPr lang="en-US" sz="2000" dirty="0" smtClean="0"/>
              <a:t>Intensified </a:t>
            </a:r>
            <a:r>
              <a:rPr lang="en-US" sz="2000" dirty="0"/>
              <a:t>conservation programs</a:t>
            </a:r>
          </a:p>
          <a:p>
            <a:endParaRPr lang="en-US" sz="2000" dirty="0"/>
          </a:p>
          <a:p>
            <a:r>
              <a:rPr lang="en-US" sz="2000" dirty="0"/>
              <a:t>Environmentally friendly generation, including renewable, clean coal, natural gas, possible nuclear</a:t>
            </a:r>
          </a:p>
          <a:p>
            <a:endParaRPr lang="en-US" sz="2000" dirty="0"/>
          </a:p>
          <a:p>
            <a:r>
              <a:rPr lang="en-US" sz="2000" dirty="0"/>
              <a:t>Transmission and delivery system improvements, </a:t>
            </a:r>
            <a:r>
              <a:rPr lang="en-US" sz="2000" dirty="0" smtClean="0"/>
              <a:t>“</a:t>
            </a:r>
            <a:r>
              <a:rPr lang="en-US" sz="2000" dirty="0"/>
              <a:t>smart meters”</a:t>
            </a:r>
          </a:p>
        </p:txBody>
      </p:sp>
      <p:sp>
        <p:nvSpPr>
          <p:cNvPr id="600067" name="Text Box 3"/>
          <p:cNvSpPr txBox="1">
            <a:spLocks noChangeArrowheads="1"/>
          </p:cNvSpPr>
          <p:nvPr/>
        </p:nvSpPr>
        <p:spPr bwMode="auto">
          <a:xfrm>
            <a:off x="301625" y="334963"/>
            <a:ext cx="7888288" cy="530225"/>
          </a:xfrm>
          <a:prstGeom prst="rect">
            <a:avLst/>
          </a:prstGeom>
          <a:noFill/>
          <a:ln w="9525">
            <a:noFill/>
            <a:miter lim="800000"/>
            <a:headEnd/>
            <a:tailEnd/>
          </a:ln>
          <a:effectLst>
            <a:outerShdw dist="35921" dir="2700000" algn="ctr" rotWithShape="0">
              <a:schemeClr val="tx1"/>
            </a:outerShdw>
          </a:effectLst>
        </p:spPr>
        <p:txBody>
          <a:bodyPr>
            <a:spAutoFit/>
          </a:bodyPr>
          <a:lstStyle/>
          <a:p>
            <a:pPr>
              <a:lnSpc>
                <a:spcPct val="90000"/>
              </a:lnSpc>
            </a:pPr>
            <a:r>
              <a:rPr lang="en-US" sz="3200" b="1">
                <a:solidFill>
                  <a:srgbClr val="FFFFFF"/>
                </a:solidFill>
              </a:rPr>
              <a:t>Dominion’s Integrated Strategy</a:t>
            </a:r>
          </a:p>
        </p:txBody>
      </p:sp>
      <p:pic>
        <p:nvPicPr>
          <p:cNvPr id="600068" name="Picture 4" descr="Dec. 22, 2008"/>
          <p:cNvPicPr>
            <a:picLocks noChangeAspect="1" noChangeArrowheads="1"/>
          </p:cNvPicPr>
          <p:nvPr/>
        </p:nvPicPr>
        <p:blipFill>
          <a:blip r:embed="rId3" cstate="print"/>
          <a:srcRect/>
          <a:stretch>
            <a:fillRect/>
          </a:stretch>
        </p:blipFill>
        <p:spPr bwMode="auto">
          <a:xfrm>
            <a:off x="6862763" y="2408238"/>
            <a:ext cx="1990725" cy="2668587"/>
          </a:xfrm>
          <a:prstGeom prst="rect">
            <a:avLst/>
          </a:prstGeom>
          <a:noFill/>
          <a:ln w="28575">
            <a:noFill/>
            <a:miter lim="800000"/>
            <a:headEnd/>
            <a:tailEnd/>
          </a:ln>
        </p:spPr>
      </p:pic>
      <p:pic>
        <p:nvPicPr>
          <p:cNvPr id="600069" name="Picture 5" descr="_DSC8466"/>
          <p:cNvPicPr>
            <a:picLocks noChangeAspect="1" noChangeArrowheads="1"/>
          </p:cNvPicPr>
          <p:nvPr/>
        </p:nvPicPr>
        <p:blipFill>
          <a:blip r:embed="rId4" cstate="print"/>
          <a:srcRect/>
          <a:stretch>
            <a:fillRect/>
          </a:stretch>
        </p:blipFill>
        <p:spPr bwMode="auto">
          <a:xfrm>
            <a:off x="5078413" y="1470025"/>
            <a:ext cx="1987550" cy="2716213"/>
          </a:xfrm>
          <a:prstGeom prst="rect">
            <a:avLst/>
          </a:prstGeom>
          <a:noFill/>
        </p:spPr>
      </p:pic>
      <p:pic>
        <p:nvPicPr>
          <p:cNvPr id="600070" name="Picture 6" descr="CFLBulbCropped"/>
          <p:cNvPicPr>
            <a:picLocks noChangeArrowheads="1"/>
          </p:cNvPicPr>
          <p:nvPr/>
        </p:nvPicPr>
        <p:blipFill>
          <a:blip r:embed="rId5"/>
          <a:srcRect/>
          <a:stretch>
            <a:fillRect/>
          </a:stretch>
        </p:blipFill>
        <p:spPr bwMode="auto">
          <a:xfrm>
            <a:off x="5532438" y="3957638"/>
            <a:ext cx="1535112" cy="2101850"/>
          </a:xfrm>
          <a:prstGeom prst="rect">
            <a:avLst/>
          </a:prstGeom>
          <a:noFill/>
        </p:spPr>
      </p:pic>
    </p:spTree>
  </p:cSld>
  <p:clrMapOvr>
    <a:masterClrMapping/>
  </p:clrMapOvr>
  <p:transition spd="med">
    <p:wipe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p:cNvSpPr>
            <a:spLocks noGrp="1"/>
          </p:cNvSpPr>
          <p:nvPr>
            <p:ph type="sldNum" sz="quarter" idx="12"/>
          </p:nvPr>
        </p:nvSpPr>
        <p:spPr/>
        <p:txBody>
          <a:bodyPr/>
          <a:lstStyle/>
          <a:p>
            <a:fld id="{115FA995-B9F4-4BF7-A92E-8ADAEE2510AA}" type="slidenum">
              <a:rPr lang="en-US"/>
              <a:pPr/>
              <a:t>8</a:t>
            </a:fld>
            <a:endParaRPr lang="en-US"/>
          </a:p>
        </p:txBody>
      </p:sp>
      <p:sp>
        <p:nvSpPr>
          <p:cNvPr id="647170" name="Text Box 2"/>
          <p:cNvSpPr txBox="1">
            <a:spLocks noChangeArrowheads="1"/>
          </p:cNvSpPr>
          <p:nvPr/>
        </p:nvSpPr>
        <p:spPr bwMode="auto">
          <a:xfrm>
            <a:off x="288925" y="182563"/>
            <a:ext cx="7888288" cy="968375"/>
          </a:xfrm>
          <a:prstGeom prst="rect">
            <a:avLst/>
          </a:prstGeom>
          <a:noFill/>
          <a:ln w="9525">
            <a:noFill/>
            <a:miter lim="800000"/>
            <a:headEnd/>
            <a:tailEnd/>
          </a:ln>
          <a:effectLst>
            <a:outerShdw dist="35921" dir="2700000" algn="ctr" rotWithShape="0">
              <a:schemeClr val="tx1"/>
            </a:outerShdw>
          </a:effectLst>
        </p:spPr>
        <p:txBody>
          <a:bodyPr>
            <a:spAutoFit/>
          </a:bodyPr>
          <a:lstStyle/>
          <a:p>
            <a:pPr>
              <a:lnSpc>
                <a:spcPct val="90000"/>
              </a:lnSpc>
            </a:pPr>
            <a:r>
              <a:rPr lang="en-US" sz="3200" b="1">
                <a:solidFill>
                  <a:srgbClr val="FFFFFF"/>
                </a:solidFill>
              </a:rPr>
              <a:t>Dominion’s Response:</a:t>
            </a:r>
          </a:p>
          <a:p>
            <a:pPr>
              <a:lnSpc>
                <a:spcPct val="90000"/>
              </a:lnSpc>
            </a:pPr>
            <a:r>
              <a:rPr lang="en-US" sz="3200" b="1">
                <a:solidFill>
                  <a:srgbClr val="FFFFFF"/>
                </a:solidFill>
              </a:rPr>
              <a:t>Conservation</a:t>
            </a:r>
          </a:p>
        </p:txBody>
      </p:sp>
      <p:sp>
        <p:nvSpPr>
          <p:cNvPr id="647171" name="Text Box 3"/>
          <p:cNvSpPr txBox="1">
            <a:spLocks noChangeArrowheads="1"/>
          </p:cNvSpPr>
          <p:nvPr/>
        </p:nvSpPr>
        <p:spPr bwMode="auto">
          <a:xfrm>
            <a:off x="241300" y="1577975"/>
            <a:ext cx="5422900" cy="5232202"/>
          </a:xfrm>
          <a:prstGeom prst="rect">
            <a:avLst/>
          </a:prstGeom>
          <a:noFill/>
          <a:ln w="9525">
            <a:noFill/>
            <a:miter lim="800000"/>
            <a:headEnd/>
            <a:tailEnd/>
          </a:ln>
          <a:effectLst/>
        </p:spPr>
        <p:txBody>
          <a:bodyPr>
            <a:spAutoFit/>
          </a:bodyPr>
          <a:lstStyle/>
          <a:p>
            <a:pPr marL="465138" indent="-465138">
              <a:buFontTx/>
              <a:buChar char="•"/>
            </a:pPr>
            <a:r>
              <a:rPr lang="en-US" dirty="0"/>
              <a:t>Conservation a key to meeting Virginia’s growing energy needs while protecting the environment</a:t>
            </a:r>
            <a:r>
              <a:rPr lang="en-US" dirty="0" smtClean="0"/>
              <a:t>.</a:t>
            </a:r>
          </a:p>
          <a:p>
            <a:pPr marL="465138" indent="-465138">
              <a:buFontTx/>
              <a:buChar char="•"/>
            </a:pPr>
            <a:r>
              <a:rPr lang="en-US" dirty="0" smtClean="0"/>
              <a:t>Distributed approximately 4 </a:t>
            </a:r>
            <a:r>
              <a:rPr lang="en-US" dirty="0"/>
              <a:t>million CFL light bulbs.</a:t>
            </a:r>
          </a:p>
          <a:p>
            <a:pPr marL="465138" indent="-465138">
              <a:buFontTx/>
              <a:buChar char="•"/>
            </a:pPr>
            <a:endParaRPr lang="en-US" sz="800" dirty="0"/>
          </a:p>
          <a:p>
            <a:pPr marL="465138" indent="-465138">
              <a:buFontTx/>
              <a:buChar char="•"/>
            </a:pPr>
            <a:r>
              <a:rPr lang="en-US" dirty="0"/>
              <a:t>Conservation Plan </a:t>
            </a:r>
            <a:r>
              <a:rPr lang="en-US" dirty="0" smtClean="0"/>
              <a:t>filed with SCC July 28</a:t>
            </a:r>
            <a:endParaRPr lang="en-US" dirty="0"/>
          </a:p>
          <a:p>
            <a:pPr marL="800100" lvl="1" indent="-228600">
              <a:buFontTx/>
              <a:buChar char="•"/>
            </a:pPr>
            <a:r>
              <a:rPr lang="en-US" dirty="0" smtClean="0"/>
              <a:t>Projected </a:t>
            </a:r>
            <a:r>
              <a:rPr lang="en-US" dirty="0"/>
              <a:t>to save customers $</a:t>
            </a:r>
            <a:r>
              <a:rPr lang="en-US" dirty="0" smtClean="0"/>
              <a:t>1.2 </a:t>
            </a:r>
            <a:r>
              <a:rPr lang="en-US" dirty="0"/>
              <a:t>billion over </a:t>
            </a:r>
            <a:r>
              <a:rPr lang="en-US" dirty="0" smtClean="0"/>
              <a:t>15 </a:t>
            </a:r>
            <a:r>
              <a:rPr lang="en-US" dirty="0"/>
              <a:t>years. </a:t>
            </a:r>
            <a:endParaRPr lang="en-US" dirty="0" smtClean="0"/>
          </a:p>
          <a:p>
            <a:pPr marL="800100" lvl="1" indent="-228600">
              <a:buFontTx/>
              <a:buChar char="•"/>
            </a:pPr>
            <a:r>
              <a:rPr lang="en-US" dirty="0" smtClean="0"/>
              <a:t>Smart meters key part of the plan.</a:t>
            </a:r>
          </a:p>
          <a:p>
            <a:r>
              <a:rPr lang="en-US" sz="2000" dirty="0" smtClean="0">
                <a:cs typeface="Andalus" pitchFamily="2" charset="-78"/>
              </a:rPr>
              <a:t>Homeowner incentives to: </a:t>
            </a:r>
          </a:p>
          <a:p>
            <a:pPr lvl="1">
              <a:buFont typeface="Arial" pitchFamily="34" charset="0"/>
              <a:buChar char="•"/>
            </a:pPr>
            <a:r>
              <a:rPr lang="en-US" dirty="0" smtClean="0">
                <a:cs typeface="Andalus" pitchFamily="2" charset="-78"/>
              </a:rPr>
              <a:t>Tune up heat pumps</a:t>
            </a:r>
          </a:p>
          <a:p>
            <a:pPr lvl="1">
              <a:buFont typeface="Arial" pitchFamily="34" charset="0"/>
              <a:buChar char="•"/>
            </a:pPr>
            <a:r>
              <a:rPr lang="en-US" dirty="0" smtClean="0">
                <a:cs typeface="Andalus" pitchFamily="2" charset="-78"/>
              </a:rPr>
              <a:t>Install energy-efficient heat pumps</a:t>
            </a:r>
          </a:p>
          <a:p>
            <a:pPr lvl="1">
              <a:buFont typeface="Arial" pitchFamily="34" charset="0"/>
              <a:buChar char="•"/>
            </a:pPr>
            <a:r>
              <a:rPr lang="en-US" dirty="0" smtClean="0">
                <a:cs typeface="Andalus" pitchFamily="2" charset="-78"/>
              </a:rPr>
              <a:t>Turn in old refrigerators</a:t>
            </a:r>
          </a:p>
          <a:p>
            <a:pPr lvl="1">
              <a:buFont typeface="Arial" pitchFamily="34" charset="0"/>
              <a:buChar char="•"/>
            </a:pPr>
            <a:r>
              <a:rPr lang="en-US" dirty="0" smtClean="0">
                <a:cs typeface="Andalus" pitchFamily="2" charset="-78"/>
              </a:rPr>
              <a:t>Cycle off air conditioners during peak periods</a:t>
            </a:r>
          </a:p>
          <a:p>
            <a:pPr marL="579438" lvl="1"/>
            <a:endParaRPr lang="en-US" dirty="0"/>
          </a:p>
          <a:p>
            <a:pPr marL="579438" lvl="1"/>
            <a:endParaRPr lang="en-US" dirty="0"/>
          </a:p>
          <a:p>
            <a:pPr marL="579438" lvl="1"/>
            <a:endParaRPr lang="en-US" sz="800" dirty="0"/>
          </a:p>
          <a:p>
            <a:pPr marL="465138" indent="-465138">
              <a:buFontTx/>
              <a:buChar char="•"/>
            </a:pPr>
            <a:endParaRPr lang="en-US" sz="2800" dirty="0"/>
          </a:p>
        </p:txBody>
      </p:sp>
      <p:pic>
        <p:nvPicPr>
          <p:cNvPr id="647172" name="Picture 4" descr="BulbTrade copy"/>
          <p:cNvPicPr>
            <a:picLocks noChangeAspect="1" noChangeArrowheads="1"/>
          </p:cNvPicPr>
          <p:nvPr/>
        </p:nvPicPr>
        <p:blipFill>
          <a:blip r:embed="rId4" cstate="print"/>
          <a:srcRect/>
          <a:stretch>
            <a:fillRect/>
          </a:stretch>
        </p:blipFill>
        <p:spPr bwMode="auto">
          <a:xfrm>
            <a:off x="5786438" y="1587500"/>
            <a:ext cx="2895600" cy="1981200"/>
          </a:xfrm>
          <a:prstGeom prst="rect">
            <a:avLst/>
          </a:prstGeom>
          <a:noFill/>
        </p:spPr>
      </p:pic>
      <p:graphicFrame>
        <p:nvGraphicFramePr>
          <p:cNvPr id="647173" name="Object 5"/>
          <p:cNvGraphicFramePr>
            <a:graphicFrameLocks noChangeAspect="1"/>
          </p:cNvGraphicFramePr>
          <p:nvPr/>
        </p:nvGraphicFramePr>
        <p:xfrm>
          <a:off x="5956300" y="3836988"/>
          <a:ext cx="2616200" cy="2262187"/>
        </p:xfrm>
        <a:graphic>
          <a:graphicData uri="http://schemas.openxmlformats.org/presentationml/2006/ole">
            <p:oleObj spid="_x0000_s647173" name="Photo Editor Photo" r:id="rId5" imgW="9961905" imgH="6657143" progId="">
              <p:embed/>
            </p:oleObj>
          </a:graphicData>
        </a:graphic>
      </p:graphicFrame>
    </p:spTree>
  </p:cSld>
  <p:clrMapOvr>
    <a:masterClrMapping/>
  </p:clrMapOvr>
  <p:transition spd="med">
    <p:wipe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ChangeArrowheads="1"/>
          </p:cNvSpPr>
          <p:nvPr>
            <p:ph type="title" idx="4294967295"/>
          </p:nvPr>
        </p:nvSpPr>
        <p:spPr>
          <a:xfrm>
            <a:off x="266700" y="152400"/>
            <a:ext cx="7162800" cy="1143000"/>
          </a:xfrm>
        </p:spPr>
        <p:txBody>
          <a:bodyPr/>
          <a:lstStyle/>
          <a:p>
            <a:pPr eaLnBrk="1" hangingPunct="1">
              <a:defRPr/>
            </a:pPr>
            <a:r>
              <a:rPr lang="en-US" sz="4400" smtClean="0">
                <a:cs typeface="Andalus" pitchFamily="2" charset="-78"/>
              </a:rPr>
              <a:t>Smart meters</a:t>
            </a:r>
            <a:r>
              <a:rPr lang="en-US" sz="4400" smtClean="0">
                <a:effectLst>
                  <a:outerShdw blurRad="38100" dist="38100" dir="2700000" algn="tl">
                    <a:srgbClr val="C0C0C0"/>
                  </a:outerShdw>
                </a:effectLst>
                <a:latin typeface="Andalus" pitchFamily="2" charset="-78"/>
                <a:cs typeface="Andalus" pitchFamily="2" charset="-78"/>
              </a:rPr>
              <a:t> </a:t>
            </a:r>
          </a:p>
        </p:txBody>
      </p:sp>
      <p:graphicFrame>
        <p:nvGraphicFramePr>
          <p:cNvPr id="2050" name="Object 7"/>
          <p:cNvGraphicFramePr>
            <a:graphicFrameLocks noChangeAspect="1"/>
          </p:cNvGraphicFramePr>
          <p:nvPr/>
        </p:nvGraphicFramePr>
        <p:xfrm>
          <a:off x="4768850" y="1562100"/>
          <a:ext cx="4100513" cy="3133725"/>
        </p:xfrm>
        <a:graphic>
          <a:graphicData uri="http://schemas.openxmlformats.org/presentationml/2006/ole">
            <p:oleObj spid="_x0000_s657410" name="Photo Editor Photo" r:id="rId4" imgW="9961905" imgH="6657143" progId="">
              <p:embed/>
            </p:oleObj>
          </a:graphicData>
        </a:graphic>
      </p:graphicFrame>
      <p:sp>
        <p:nvSpPr>
          <p:cNvPr id="2052" name="TextBox 6"/>
          <p:cNvSpPr txBox="1">
            <a:spLocks noChangeArrowheads="1"/>
          </p:cNvSpPr>
          <p:nvPr/>
        </p:nvSpPr>
        <p:spPr bwMode="auto">
          <a:xfrm>
            <a:off x="254000" y="1562100"/>
            <a:ext cx="5969000" cy="3970318"/>
          </a:xfrm>
          <a:prstGeom prst="rect">
            <a:avLst/>
          </a:prstGeom>
          <a:noFill/>
          <a:ln w="9525">
            <a:noFill/>
            <a:miter lim="800000"/>
            <a:headEnd/>
            <a:tailEnd/>
          </a:ln>
        </p:spPr>
        <p:txBody>
          <a:bodyPr>
            <a:spAutoFit/>
          </a:bodyPr>
          <a:lstStyle/>
          <a:p>
            <a:pPr algn="l">
              <a:buFont typeface="Arial" charset="0"/>
              <a:buChar char="•"/>
            </a:pPr>
            <a:r>
              <a:rPr lang="en-US" sz="2800" dirty="0"/>
              <a:t> </a:t>
            </a:r>
            <a:r>
              <a:rPr lang="en-US" sz="2800" dirty="0">
                <a:cs typeface="Andalus" pitchFamily="2" charset="-78"/>
              </a:rPr>
              <a:t>Two-way</a:t>
            </a:r>
          </a:p>
          <a:p>
            <a:pPr algn="l">
              <a:buFont typeface="Arial" charset="0"/>
              <a:buNone/>
            </a:pPr>
            <a:r>
              <a:rPr lang="en-US" sz="2800" dirty="0">
                <a:cs typeface="Andalus" pitchFamily="2" charset="-78"/>
              </a:rPr>
              <a:t> </a:t>
            </a:r>
            <a:r>
              <a:rPr lang="en-US" sz="2800" dirty="0" smtClean="0">
                <a:cs typeface="Andalus" pitchFamily="2" charset="-78"/>
              </a:rPr>
              <a:t> </a:t>
            </a:r>
            <a:r>
              <a:rPr lang="en-US" sz="2800" dirty="0">
                <a:cs typeface="Andalus" pitchFamily="2" charset="-78"/>
              </a:rPr>
              <a:t>communications</a:t>
            </a:r>
          </a:p>
          <a:p>
            <a:pPr algn="l">
              <a:buFont typeface="Arial" charset="0"/>
              <a:buChar char="•"/>
            </a:pPr>
            <a:endParaRPr lang="en-US" sz="2800" dirty="0">
              <a:cs typeface="Andalus" pitchFamily="2" charset="-78"/>
            </a:endParaRPr>
          </a:p>
          <a:p>
            <a:pPr algn="l">
              <a:buFont typeface="Arial" charset="0"/>
              <a:buChar char="•"/>
            </a:pPr>
            <a:r>
              <a:rPr lang="en-US" sz="2800" dirty="0">
                <a:cs typeface="Andalus" pitchFamily="2" charset="-78"/>
              </a:rPr>
              <a:t> </a:t>
            </a:r>
            <a:r>
              <a:rPr lang="en-US" sz="2800" dirty="0" smtClean="0">
                <a:cs typeface="Andalus" pitchFamily="2" charset="-78"/>
              </a:rPr>
              <a:t>Voltage Conservation</a:t>
            </a:r>
            <a:endParaRPr lang="en-US" sz="2800" dirty="0">
              <a:cs typeface="Andalus" pitchFamily="2" charset="-78"/>
            </a:endParaRPr>
          </a:p>
          <a:p>
            <a:pPr algn="l">
              <a:buFont typeface="Arial" charset="0"/>
              <a:buChar char="•"/>
            </a:pPr>
            <a:endParaRPr lang="en-US" sz="2800" dirty="0">
              <a:cs typeface="Andalus" pitchFamily="2" charset="-78"/>
            </a:endParaRPr>
          </a:p>
          <a:p>
            <a:pPr algn="l">
              <a:buFont typeface="Arial" charset="0"/>
              <a:buChar char="•"/>
            </a:pPr>
            <a:r>
              <a:rPr lang="en-US" sz="2800" dirty="0">
                <a:cs typeface="Andalus" pitchFamily="2" charset="-78"/>
              </a:rPr>
              <a:t> Improved outage</a:t>
            </a:r>
          </a:p>
          <a:p>
            <a:pPr algn="l">
              <a:buFont typeface="Arial" charset="0"/>
              <a:buNone/>
            </a:pPr>
            <a:r>
              <a:rPr lang="en-US" sz="2800" dirty="0">
                <a:cs typeface="Andalus" pitchFamily="2" charset="-78"/>
              </a:rPr>
              <a:t> </a:t>
            </a:r>
            <a:r>
              <a:rPr lang="en-US" sz="2800" dirty="0" smtClean="0">
                <a:cs typeface="Andalus" pitchFamily="2" charset="-78"/>
              </a:rPr>
              <a:t> </a:t>
            </a:r>
            <a:r>
              <a:rPr lang="en-US" sz="2800" dirty="0">
                <a:cs typeface="Andalus" pitchFamily="2" charset="-78"/>
              </a:rPr>
              <a:t>reporting and repair</a:t>
            </a:r>
          </a:p>
          <a:p>
            <a:pPr algn="l">
              <a:buFont typeface="Arial" charset="0"/>
              <a:buChar char="•"/>
            </a:pPr>
            <a:endParaRPr lang="en-US" sz="2800" dirty="0">
              <a:cs typeface="Andalus" pitchFamily="2" charset="-78"/>
            </a:endParaRPr>
          </a:p>
          <a:p>
            <a:pPr algn="l"/>
            <a:endParaRPr lang="en-US" sz="2800" dirty="0">
              <a:cs typeface="Andalus" pitchFamily="2" charset="-78"/>
            </a:endParaRPr>
          </a:p>
        </p:txBody>
      </p:sp>
    </p:spTree>
  </p:cSld>
  <p:clrMapOvr>
    <a:masterClrMapping/>
  </p:clrMapOvr>
  <p:transition spd="med">
    <p:wipe dir="r"/>
  </p:transition>
  <p:timing>
    <p:tnLst>
      <p:par>
        <p:cTn id="1" dur="indefinite" restart="never" nodeType="tmRoot"/>
      </p:par>
    </p:tnLst>
  </p:timing>
</p:sld>
</file>

<file path=ppt/theme/theme1.xml><?xml version="1.0" encoding="utf-8"?>
<a:theme xmlns:a="http://schemas.openxmlformats.org/drawingml/2006/main" name="PPP_SABST_TXT_Vertex_Grid_Green">
  <a:themeElements>
    <a:clrScheme name="">
      <a:dk1>
        <a:srgbClr val="000000"/>
      </a:dk1>
      <a:lt1>
        <a:srgbClr val="B2B2B2"/>
      </a:lt1>
      <a:dk2>
        <a:srgbClr val="000000"/>
      </a:dk2>
      <a:lt2>
        <a:srgbClr val="B2B2B2"/>
      </a:lt2>
      <a:accent1>
        <a:srgbClr val="BBE0E3"/>
      </a:accent1>
      <a:accent2>
        <a:srgbClr val="333399"/>
      </a:accent2>
      <a:accent3>
        <a:srgbClr val="D5D5D5"/>
      </a:accent3>
      <a:accent4>
        <a:srgbClr val="000000"/>
      </a:accent4>
      <a:accent5>
        <a:srgbClr val="DAEDEF"/>
      </a:accent5>
      <a:accent6>
        <a:srgbClr val="2D2D8A"/>
      </a:accent6>
      <a:hlink>
        <a:srgbClr val="0000FF"/>
      </a:hlink>
      <a:folHlink>
        <a:srgbClr val="99CC00"/>
      </a:folHlink>
    </a:clrScheme>
    <a:fontScheme name="PPP_SABST_TXT_Vertex_Grid_Gree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PP_SABST_TXT_Vertex_Grid_Gree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PP_SABST_TXT_Vertex_Grid_Gree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PP_SABST_TXT_Vertex_Grid_Gree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PP_SABST_TXT_Vertex_Grid_Gree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PP_SABST_TXT_Vertex_Grid_Gree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PP_SABST_TXT_Vertex_Grid_Gree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PP_SABST_TXT_Vertex_Grid_Gree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PP_SABST_TXT_Vertex_Grid_Gree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PP_SABST_TXT_Vertex_Grid_Gree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PP_SABST_TXT_Vertex_Grid_Gree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PP_SABST_TXT_Vertex_Grid_Gree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PP_SABST_TXT_Vertex_Grid_Gree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PPP_SABST_TXT_Vertex_Grid_Green 13">
        <a:dk1>
          <a:srgbClr val="000000"/>
        </a:dk1>
        <a:lt1>
          <a:srgbClr val="FFFFFF"/>
        </a:lt1>
        <a:dk2>
          <a:srgbClr val="660033"/>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PP_SABST_TXT_Vertex_Grid_Green 14">
        <a:dk1>
          <a:srgbClr val="000000"/>
        </a:dk1>
        <a:lt1>
          <a:srgbClr val="FFFFFF"/>
        </a:lt1>
        <a:dk2>
          <a:srgbClr val="8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PP_SABST_TXT_Vertex_Grid_Green 15">
        <a:dk1>
          <a:srgbClr val="000000"/>
        </a:dk1>
        <a:lt1>
          <a:srgbClr val="FFFFFF"/>
        </a:lt1>
        <a:dk2>
          <a:srgbClr val="FFFFFF"/>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PP_SABST_TXT_Vertex_Grid_Green 16">
        <a:dk1>
          <a:srgbClr val="000000"/>
        </a:dk1>
        <a:lt1>
          <a:srgbClr val="B2B2B2"/>
        </a:lt1>
        <a:dk2>
          <a:srgbClr val="FFFFFF"/>
        </a:dk2>
        <a:lt2>
          <a:srgbClr val="B2B2B2"/>
        </a:lt2>
        <a:accent1>
          <a:srgbClr val="BBE0E3"/>
        </a:accent1>
        <a:accent2>
          <a:srgbClr val="333399"/>
        </a:accent2>
        <a:accent3>
          <a:srgbClr val="D5D5D5"/>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PPP_SABST_PRT_LightMotion_Blue</Template>
  <TotalTime>8222</TotalTime>
  <Words>1981</Words>
  <Application>Microsoft Office PowerPoint</Application>
  <PresentationFormat>On-screen Show (4:3)</PresentationFormat>
  <Paragraphs>234</Paragraphs>
  <Slides>16</Slides>
  <Notes>14</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16</vt:i4>
      </vt:variant>
    </vt:vector>
  </HeadingPairs>
  <TitlesOfParts>
    <vt:vector size="19" baseType="lpstr">
      <vt:lpstr>PPP_SABST_TXT_Vertex_Grid_Green</vt:lpstr>
      <vt:lpstr>Chart</vt:lpstr>
      <vt:lpstr>Photo Editor Photo</vt:lpstr>
      <vt:lpstr>Slide 1</vt:lpstr>
      <vt:lpstr>About Dominion: Diverse Generation Mix</vt:lpstr>
      <vt:lpstr>Slide 3</vt:lpstr>
      <vt:lpstr> Our list of must-haves grows</vt:lpstr>
      <vt:lpstr>Demand is up in Virginia</vt:lpstr>
      <vt:lpstr>The upcoming gap</vt:lpstr>
      <vt:lpstr>Slide 7</vt:lpstr>
      <vt:lpstr>Slide 8</vt:lpstr>
      <vt:lpstr>Smart meters </vt:lpstr>
      <vt:lpstr>Slide 10</vt:lpstr>
      <vt:lpstr>Dominion’s Renewable Assets: Utility-Owned Generation Portfolio</vt:lpstr>
      <vt:lpstr>Dominion’s Renewable Assets: Merchant Generation</vt:lpstr>
      <vt:lpstr>Slide 13</vt:lpstr>
      <vt:lpstr>Slide 14</vt:lpstr>
      <vt:lpstr>Transmission: Electricity's Highway System</vt:lpstr>
      <vt:lpstr>Slide 16</vt:lpstr>
    </vt:vector>
  </TitlesOfParts>
  <Company>Dominion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David Allen</dc:creator>
  <cp:lastModifiedBy>Larry Land</cp:lastModifiedBy>
  <cp:revision>515</cp:revision>
  <cp:lastPrinted>2007-01-11T16:05:43Z</cp:lastPrinted>
  <dcterms:created xsi:type="dcterms:W3CDTF">2005-10-05T18:28:16Z</dcterms:created>
  <dcterms:modified xsi:type="dcterms:W3CDTF">2009-11-02T19:32:13Z</dcterms:modified>
</cp:coreProperties>
</file>